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8"/>
  </p:notesMasterIdLst>
  <p:handoutMasterIdLst>
    <p:handoutMasterId r:id="rId79"/>
  </p:handoutMasterIdLst>
  <p:sldIdLst>
    <p:sldId id="256" r:id="rId2"/>
    <p:sldId id="312" r:id="rId3"/>
    <p:sldId id="460" r:id="rId4"/>
    <p:sldId id="423" r:id="rId5"/>
    <p:sldId id="409" r:id="rId6"/>
    <p:sldId id="414" r:id="rId7"/>
    <p:sldId id="459" r:id="rId8"/>
    <p:sldId id="314" r:id="rId9"/>
    <p:sldId id="315" r:id="rId10"/>
    <p:sldId id="453" r:id="rId11"/>
    <p:sldId id="317" r:id="rId12"/>
    <p:sldId id="318" r:id="rId13"/>
    <p:sldId id="319" r:id="rId14"/>
    <p:sldId id="320" r:id="rId15"/>
    <p:sldId id="321" r:id="rId16"/>
    <p:sldId id="322" r:id="rId17"/>
    <p:sldId id="323" r:id="rId18"/>
    <p:sldId id="324" r:id="rId19"/>
    <p:sldId id="325" r:id="rId20"/>
    <p:sldId id="326" r:id="rId21"/>
    <p:sldId id="327" r:id="rId22"/>
    <p:sldId id="328" r:id="rId23"/>
    <p:sldId id="329" r:id="rId24"/>
    <p:sldId id="330" r:id="rId25"/>
    <p:sldId id="462" r:id="rId26"/>
    <p:sldId id="425" r:id="rId27"/>
    <p:sldId id="426" r:id="rId28"/>
    <p:sldId id="431" r:id="rId29"/>
    <p:sldId id="432" r:id="rId30"/>
    <p:sldId id="433" r:id="rId31"/>
    <p:sldId id="434" r:id="rId32"/>
    <p:sldId id="435" r:id="rId33"/>
    <p:sldId id="436" r:id="rId34"/>
    <p:sldId id="437" r:id="rId35"/>
    <p:sldId id="467" r:id="rId36"/>
    <p:sldId id="468" r:id="rId37"/>
    <p:sldId id="469" r:id="rId38"/>
    <p:sldId id="470" r:id="rId39"/>
    <p:sldId id="466" r:id="rId40"/>
    <p:sldId id="465" r:id="rId41"/>
    <p:sldId id="257" r:id="rId42"/>
    <p:sldId id="300" r:id="rId43"/>
    <p:sldId id="301" r:id="rId44"/>
    <p:sldId id="271" r:id="rId45"/>
    <p:sldId id="302" r:id="rId46"/>
    <p:sldId id="303" r:id="rId47"/>
    <p:sldId id="335" r:id="rId48"/>
    <p:sldId id="304" r:id="rId49"/>
    <p:sldId id="305" r:id="rId50"/>
    <p:sldId id="306" r:id="rId51"/>
    <p:sldId id="337" r:id="rId52"/>
    <p:sldId id="463" r:id="rId53"/>
    <p:sldId id="440" r:id="rId54"/>
    <p:sldId id="444" r:id="rId55"/>
    <p:sldId id="445" r:id="rId56"/>
    <p:sldId id="446" r:id="rId57"/>
    <p:sldId id="447" r:id="rId58"/>
    <p:sldId id="448" r:id="rId59"/>
    <p:sldId id="449" r:id="rId60"/>
    <p:sldId id="450" r:id="rId61"/>
    <p:sldId id="451" r:id="rId62"/>
    <p:sldId id="452" r:id="rId63"/>
    <p:sldId id="438" r:id="rId64"/>
    <p:sldId id="439" r:id="rId65"/>
    <p:sldId id="442" r:id="rId66"/>
    <p:sldId id="464" r:id="rId67"/>
    <p:sldId id="428" r:id="rId68"/>
    <p:sldId id="461" r:id="rId69"/>
    <p:sldId id="338" r:id="rId70"/>
    <p:sldId id="307" r:id="rId71"/>
    <p:sldId id="309" r:id="rId72"/>
    <p:sldId id="441" r:id="rId73"/>
    <p:sldId id="454" r:id="rId74"/>
    <p:sldId id="455" r:id="rId75"/>
    <p:sldId id="456" r:id="rId76"/>
    <p:sldId id="457" r:id="rId7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5D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2320" autoAdjust="0"/>
  </p:normalViewPr>
  <p:slideViewPr>
    <p:cSldViewPr snapToGrid="0" snapToObjects="1">
      <p:cViewPr varScale="1">
        <p:scale>
          <a:sx n="97" d="100"/>
          <a:sy n="97" d="100"/>
        </p:scale>
        <p:origin x="1984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F4E964-F84A-6241-94A7-B742452B4808}" type="doc">
      <dgm:prSet loTypeId="urn:microsoft.com/office/officeart/2009/3/layout/StepUpProcess" loCatId="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4ECFFE29-6539-FD4F-BB01-A3865F9B50B8}">
      <dgm:prSet custT="1"/>
      <dgm:spPr/>
      <dgm:t>
        <a:bodyPr/>
        <a:lstStyle/>
        <a:p>
          <a:pPr algn="ctr" rtl="0"/>
          <a:r>
            <a:rPr lang="km-KH" sz="1400" b="0" dirty="0">
              <a:latin typeface="Khmer OS Bokor" panose="02000500000000020004" pitchFamily="2" charset="77"/>
              <a:cs typeface="Khmer OS Bokor" panose="02000500000000020004" pitchFamily="2" charset="77"/>
            </a:rPr>
            <a:t>ចងចាំ</a:t>
          </a:r>
          <a:r>
            <a:rPr lang="en-US" sz="1600" dirty="0">
              <a:latin typeface="Khmer OS Siemreap" panose="02000500000000020004" pitchFamily="2" charset="77"/>
              <a:cs typeface="Khmer OS Siemreap" panose="02000500000000020004" pitchFamily="2" charset="77"/>
            </a:rPr>
            <a:t>Remember</a:t>
          </a:r>
        </a:p>
      </dgm:t>
    </dgm:pt>
    <dgm:pt modelId="{2EE829E0-B48E-6547-9CDC-1E79BDD2C62C}" type="parTrans" cxnId="{D54C3365-29D6-7042-8664-510CE57DDB18}">
      <dgm:prSet/>
      <dgm:spPr/>
      <dgm:t>
        <a:bodyPr/>
        <a:lstStyle/>
        <a:p>
          <a:endParaRPr lang="en-US" sz="1400">
            <a:latin typeface="Khmer OS Siemreap" panose="02000500000000020004" pitchFamily="2" charset="77"/>
            <a:cs typeface="Khmer OS Siemreap" panose="02000500000000020004" pitchFamily="2" charset="77"/>
          </a:endParaRPr>
        </a:p>
      </dgm:t>
    </dgm:pt>
    <dgm:pt modelId="{7435E959-630B-D641-924F-B7472EC5F889}" type="sibTrans" cxnId="{D54C3365-29D6-7042-8664-510CE57DDB18}">
      <dgm:prSet/>
      <dgm:spPr/>
      <dgm:t>
        <a:bodyPr/>
        <a:lstStyle/>
        <a:p>
          <a:endParaRPr lang="en-US" sz="1400">
            <a:latin typeface="Khmer OS Siemreap" panose="02000500000000020004" pitchFamily="2" charset="77"/>
            <a:cs typeface="Khmer OS Siemreap" panose="02000500000000020004" pitchFamily="2" charset="77"/>
          </a:endParaRPr>
        </a:p>
      </dgm:t>
    </dgm:pt>
    <dgm:pt modelId="{5CA283F5-895D-704E-ACD3-84E95FA60828}">
      <dgm:prSet custT="1"/>
      <dgm:spPr/>
      <dgm:t>
        <a:bodyPr/>
        <a:lstStyle/>
        <a:p>
          <a:pPr algn="ctr"/>
          <a:r>
            <a:rPr lang="km-KH" sz="1400" b="0" dirty="0">
              <a:latin typeface="Khmer OS Bokor" panose="02000500000000020004" pitchFamily="2" charset="77"/>
              <a:cs typeface="Khmer OS Bokor" panose="02000500000000020004" pitchFamily="2" charset="77"/>
            </a:rPr>
            <a:t>យល់ដឹង</a:t>
          </a:r>
        </a:p>
        <a:p>
          <a:pPr algn="ctr"/>
          <a:r>
            <a:rPr lang="en-US" sz="1600" dirty="0">
              <a:latin typeface="Khmer OS Siemreap" panose="02000500000000020004" pitchFamily="2" charset="77"/>
              <a:cs typeface="Khmer OS Siemreap" panose="02000500000000020004" pitchFamily="2" charset="77"/>
            </a:rPr>
            <a:t>Understand</a:t>
          </a:r>
        </a:p>
      </dgm:t>
    </dgm:pt>
    <dgm:pt modelId="{5EF61994-C4B5-4E48-B218-C35A4150A095}" type="parTrans" cxnId="{DC7B9A28-689D-0A48-84EF-653C40EA81AA}">
      <dgm:prSet/>
      <dgm:spPr/>
      <dgm:t>
        <a:bodyPr/>
        <a:lstStyle/>
        <a:p>
          <a:endParaRPr lang="en-US" sz="1400">
            <a:latin typeface="Khmer OS Siemreap" panose="02000500000000020004" pitchFamily="2" charset="77"/>
            <a:cs typeface="Khmer OS Siemreap" panose="02000500000000020004" pitchFamily="2" charset="77"/>
          </a:endParaRPr>
        </a:p>
      </dgm:t>
    </dgm:pt>
    <dgm:pt modelId="{95BE7D2C-8BBB-5449-97E7-92A4125047C3}" type="sibTrans" cxnId="{DC7B9A28-689D-0A48-84EF-653C40EA81AA}">
      <dgm:prSet/>
      <dgm:spPr/>
      <dgm:t>
        <a:bodyPr/>
        <a:lstStyle/>
        <a:p>
          <a:endParaRPr lang="en-US" sz="1400">
            <a:latin typeface="Khmer OS Siemreap" panose="02000500000000020004" pitchFamily="2" charset="77"/>
            <a:cs typeface="Khmer OS Siemreap" panose="02000500000000020004" pitchFamily="2" charset="77"/>
          </a:endParaRPr>
        </a:p>
      </dgm:t>
    </dgm:pt>
    <dgm:pt modelId="{9884B35E-AABB-0A4F-B187-7679E2CADA44}">
      <dgm:prSet custT="1"/>
      <dgm:spPr/>
      <dgm:t>
        <a:bodyPr/>
        <a:lstStyle/>
        <a:p>
          <a:pPr algn="ctr"/>
          <a:r>
            <a:rPr lang="km-KH" sz="1400" b="0" dirty="0">
              <a:latin typeface="Khmer OS Bokor" panose="02000500000000020004" pitchFamily="2" charset="77"/>
              <a:cs typeface="Khmer OS Bokor" panose="02000500000000020004" pitchFamily="2" charset="77"/>
            </a:rPr>
            <a:t>អនុវត្ត</a:t>
          </a:r>
        </a:p>
        <a:p>
          <a:pPr algn="ctr"/>
          <a:r>
            <a:rPr lang="en-US" sz="1600" dirty="0">
              <a:latin typeface="Khmer OS Siemreap" panose="02000500000000020004" pitchFamily="2" charset="77"/>
              <a:cs typeface="Khmer OS Siemreap" panose="02000500000000020004" pitchFamily="2" charset="77"/>
            </a:rPr>
            <a:t>Apply</a:t>
          </a:r>
        </a:p>
      </dgm:t>
    </dgm:pt>
    <dgm:pt modelId="{524E7444-ECE4-B549-B611-CDBF03CE0020}" type="parTrans" cxnId="{7CD45CF3-286F-F342-BFDA-2C1C608C0D9B}">
      <dgm:prSet/>
      <dgm:spPr/>
      <dgm:t>
        <a:bodyPr/>
        <a:lstStyle/>
        <a:p>
          <a:endParaRPr lang="en-US" sz="1400">
            <a:latin typeface="Khmer OS Siemreap" panose="02000500000000020004" pitchFamily="2" charset="77"/>
            <a:cs typeface="Khmer OS Siemreap" panose="02000500000000020004" pitchFamily="2" charset="77"/>
          </a:endParaRPr>
        </a:p>
      </dgm:t>
    </dgm:pt>
    <dgm:pt modelId="{50E847C8-D89D-D743-B48B-B3BEA118D5AB}" type="sibTrans" cxnId="{7CD45CF3-286F-F342-BFDA-2C1C608C0D9B}">
      <dgm:prSet/>
      <dgm:spPr/>
      <dgm:t>
        <a:bodyPr/>
        <a:lstStyle/>
        <a:p>
          <a:endParaRPr lang="en-US" sz="1400">
            <a:latin typeface="Khmer OS Siemreap" panose="02000500000000020004" pitchFamily="2" charset="77"/>
            <a:cs typeface="Khmer OS Siemreap" panose="02000500000000020004" pitchFamily="2" charset="77"/>
          </a:endParaRPr>
        </a:p>
      </dgm:t>
    </dgm:pt>
    <dgm:pt modelId="{3CF6D9C4-84D3-A645-B7BA-44D1FA2BCC26}">
      <dgm:prSet custT="1"/>
      <dgm:spPr/>
      <dgm:t>
        <a:bodyPr/>
        <a:lstStyle/>
        <a:p>
          <a:pPr algn="ctr"/>
          <a:r>
            <a:rPr lang="km-KH" sz="1400" b="0" dirty="0">
              <a:latin typeface="Khmer OS Bokor" panose="02000500000000020004" pitchFamily="2" charset="77"/>
              <a:cs typeface="Khmer OS Bokor" panose="02000500000000020004" pitchFamily="2" charset="77"/>
            </a:rPr>
            <a:t>វិភាគ</a:t>
          </a:r>
        </a:p>
        <a:p>
          <a:pPr algn="ctr"/>
          <a:r>
            <a:rPr lang="en-US" sz="1400" dirty="0">
              <a:latin typeface="Khmer OS Siemreap" panose="02000500000000020004" pitchFamily="2" charset="77"/>
              <a:cs typeface="Khmer OS Siemreap" panose="02000500000000020004" pitchFamily="2" charset="77"/>
            </a:rPr>
            <a:t>Analyze</a:t>
          </a:r>
        </a:p>
      </dgm:t>
    </dgm:pt>
    <dgm:pt modelId="{DD3DFF4F-D002-B547-806D-DDD6DCC6C3E8}" type="parTrans" cxnId="{898234C3-D60C-AE4F-ACF1-88D8282B07DE}">
      <dgm:prSet/>
      <dgm:spPr/>
      <dgm:t>
        <a:bodyPr/>
        <a:lstStyle/>
        <a:p>
          <a:endParaRPr lang="en-US" sz="1400">
            <a:latin typeface="Khmer OS Siemreap" panose="02000500000000020004" pitchFamily="2" charset="77"/>
            <a:cs typeface="Khmer OS Siemreap" panose="02000500000000020004" pitchFamily="2" charset="77"/>
          </a:endParaRPr>
        </a:p>
      </dgm:t>
    </dgm:pt>
    <dgm:pt modelId="{80C03E77-FAE1-D948-A755-88D0A48F7873}" type="sibTrans" cxnId="{898234C3-D60C-AE4F-ACF1-88D8282B07DE}">
      <dgm:prSet/>
      <dgm:spPr/>
      <dgm:t>
        <a:bodyPr/>
        <a:lstStyle/>
        <a:p>
          <a:endParaRPr lang="en-US" sz="1400">
            <a:latin typeface="Khmer OS Siemreap" panose="02000500000000020004" pitchFamily="2" charset="77"/>
            <a:cs typeface="Khmer OS Siemreap" panose="02000500000000020004" pitchFamily="2" charset="77"/>
          </a:endParaRPr>
        </a:p>
      </dgm:t>
    </dgm:pt>
    <dgm:pt modelId="{416B4855-0D18-0145-B62C-B85A99DE825A}">
      <dgm:prSet custT="1"/>
      <dgm:spPr/>
      <dgm:t>
        <a:bodyPr/>
        <a:lstStyle/>
        <a:p>
          <a:pPr algn="ctr"/>
          <a:r>
            <a:rPr lang="km-KH" sz="1400" b="0" dirty="0">
              <a:latin typeface="Khmer OS Bokor" panose="02000500000000020004" pitchFamily="2" charset="77"/>
              <a:cs typeface="Khmer OS Bokor" panose="02000500000000020004" pitchFamily="2" charset="77"/>
            </a:rPr>
            <a:t>វាយត​ម្លៃ</a:t>
          </a:r>
        </a:p>
        <a:p>
          <a:pPr algn="ctr"/>
          <a:r>
            <a:rPr lang="en-US" sz="1600" dirty="0">
              <a:latin typeface="Khmer OS Siemreap" panose="02000500000000020004" pitchFamily="2" charset="77"/>
              <a:cs typeface="Khmer OS Siemreap" panose="02000500000000020004" pitchFamily="2" charset="77"/>
            </a:rPr>
            <a:t>Evaluate</a:t>
          </a:r>
        </a:p>
      </dgm:t>
    </dgm:pt>
    <dgm:pt modelId="{352B3D3A-0F4B-0C45-A567-586DFBA61433}" type="parTrans" cxnId="{4CB39DE8-CFED-F949-91D7-AC3551A0581D}">
      <dgm:prSet/>
      <dgm:spPr/>
      <dgm:t>
        <a:bodyPr/>
        <a:lstStyle/>
        <a:p>
          <a:endParaRPr lang="en-US" sz="1400">
            <a:latin typeface="Khmer OS Siemreap" panose="02000500000000020004" pitchFamily="2" charset="77"/>
            <a:cs typeface="Khmer OS Siemreap" panose="02000500000000020004" pitchFamily="2" charset="77"/>
          </a:endParaRPr>
        </a:p>
      </dgm:t>
    </dgm:pt>
    <dgm:pt modelId="{F5F704B5-0C9B-C743-B37B-58ED158A4B2E}" type="sibTrans" cxnId="{4CB39DE8-CFED-F949-91D7-AC3551A0581D}">
      <dgm:prSet/>
      <dgm:spPr/>
      <dgm:t>
        <a:bodyPr/>
        <a:lstStyle/>
        <a:p>
          <a:endParaRPr lang="en-US" sz="1400">
            <a:latin typeface="Khmer OS Siemreap" panose="02000500000000020004" pitchFamily="2" charset="77"/>
            <a:cs typeface="Khmer OS Siemreap" panose="02000500000000020004" pitchFamily="2" charset="77"/>
          </a:endParaRPr>
        </a:p>
      </dgm:t>
    </dgm:pt>
    <dgm:pt modelId="{119FAAD9-B575-944E-A650-CE556B9CAE77}">
      <dgm:prSet custT="1"/>
      <dgm:spPr/>
      <dgm:t>
        <a:bodyPr/>
        <a:lstStyle/>
        <a:p>
          <a:pPr algn="ctr"/>
          <a:r>
            <a:rPr lang="km-KH" sz="1400" b="0" dirty="0">
              <a:latin typeface="Khmer OS Siemreap" panose="02000500000000020004" pitchFamily="2" charset="77"/>
              <a:cs typeface="Khmer OS Siemreap" panose="02000500000000020004" pitchFamily="2" charset="77"/>
            </a:rPr>
            <a:t>  </a:t>
          </a:r>
          <a:r>
            <a:rPr lang="km-KH" sz="1400" b="0" dirty="0">
              <a:latin typeface="Khmer OS Bokor" panose="02000500000000020004" pitchFamily="2" charset="77"/>
              <a:cs typeface="Khmer OS Bokor" panose="02000500000000020004" pitchFamily="2" charset="77"/>
            </a:rPr>
            <a:t>បង្កើតថ្មី   </a:t>
          </a:r>
        </a:p>
        <a:p>
          <a:pPr algn="ctr"/>
          <a:r>
            <a:rPr lang="en-US" sz="1600" dirty="0">
              <a:latin typeface="Khmer OS Siemreap" panose="02000500000000020004" pitchFamily="2" charset="77"/>
              <a:cs typeface="Khmer OS Siemreap" panose="02000500000000020004" pitchFamily="2" charset="77"/>
            </a:rPr>
            <a:t>Create</a:t>
          </a:r>
        </a:p>
      </dgm:t>
    </dgm:pt>
    <dgm:pt modelId="{29711B22-18E5-F44A-8BE2-F7DE948B181A}" type="parTrans" cxnId="{3A54262B-AF48-A945-BB79-2724137FC2C8}">
      <dgm:prSet/>
      <dgm:spPr/>
      <dgm:t>
        <a:bodyPr/>
        <a:lstStyle/>
        <a:p>
          <a:endParaRPr lang="en-US" sz="1400">
            <a:latin typeface="Khmer OS Siemreap" panose="02000500000000020004" pitchFamily="2" charset="77"/>
            <a:cs typeface="Khmer OS Siemreap" panose="02000500000000020004" pitchFamily="2" charset="77"/>
          </a:endParaRPr>
        </a:p>
      </dgm:t>
    </dgm:pt>
    <dgm:pt modelId="{F03C05C3-DC04-FE42-A135-973A9C3689F4}" type="sibTrans" cxnId="{3A54262B-AF48-A945-BB79-2724137FC2C8}">
      <dgm:prSet/>
      <dgm:spPr/>
      <dgm:t>
        <a:bodyPr/>
        <a:lstStyle/>
        <a:p>
          <a:endParaRPr lang="en-US" sz="1400">
            <a:latin typeface="Khmer OS Siemreap" panose="02000500000000020004" pitchFamily="2" charset="77"/>
            <a:cs typeface="Khmer OS Siemreap" panose="02000500000000020004" pitchFamily="2" charset="77"/>
          </a:endParaRPr>
        </a:p>
      </dgm:t>
    </dgm:pt>
    <dgm:pt modelId="{A38A4757-C1D7-9441-AED1-9EFB8195F0DA}" type="pres">
      <dgm:prSet presAssocID="{E2F4E964-F84A-6241-94A7-B742452B4808}" presName="rootnode" presStyleCnt="0">
        <dgm:presLayoutVars>
          <dgm:chMax/>
          <dgm:chPref/>
          <dgm:dir/>
          <dgm:animLvl val="lvl"/>
        </dgm:presLayoutVars>
      </dgm:prSet>
      <dgm:spPr/>
    </dgm:pt>
    <dgm:pt modelId="{1D493D5B-157E-804A-8F5D-C0802890AD7D}" type="pres">
      <dgm:prSet presAssocID="{4ECFFE29-6539-FD4F-BB01-A3865F9B50B8}" presName="composite" presStyleCnt="0"/>
      <dgm:spPr/>
    </dgm:pt>
    <dgm:pt modelId="{484F7EFA-95E4-A440-AD74-8914222D1762}" type="pres">
      <dgm:prSet presAssocID="{4ECFFE29-6539-FD4F-BB01-A3865F9B50B8}" presName="LShape" presStyleLbl="alignNode1" presStyleIdx="0" presStyleCnt="11"/>
      <dgm:spPr/>
    </dgm:pt>
    <dgm:pt modelId="{8A8FB94B-18ED-644C-B433-8233E61A7DA3}" type="pres">
      <dgm:prSet presAssocID="{4ECFFE29-6539-FD4F-BB01-A3865F9B50B8}" presName="ParentText" presStyleLbl="revTx" presStyleIdx="0" presStyleCnt="6" custLinFactNeighborX="11396">
        <dgm:presLayoutVars>
          <dgm:chMax val="0"/>
          <dgm:chPref val="0"/>
          <dgm:bulletEnabled val="1"/>
        </dgm:presLayoutVars>
      </dgm:prSet>
      <dgm:spPr/>
    </dgm:pt>
    <dgm:pt modelId="{045C6486-C098-1D45-AC55-C9194F10CCAB}" type="pres">
      <dgm:prSet presAssocID="{4ECFFE29-6539-FD4F-BB01-A3865F9B50B8}" presName="Triangle" presStyleLbl="alignNode1" presStyleIdx="1" presStyleCnt="11"/>
      <dgm:spPr/>
    </dgm:pt>
    <dgm:pt modelId="{AB4FA454-EB95-A842-B4BB-B36DDD054F05}" type="pres">
      <dgm:prSet presAssocID="{7435E959-630B-D641-924F-B7472EC5F889}" presName="sibTrans" presStyleCnt="0"/>
      <dgm:spPr/>
    </dgm:pt>
    <dgm:pt modelId="{95D1C96D-1A23-B14F-AC8D-10950E020372}" type="pres">
      <dgm:prSet presAssocID="{7435E959-630B-D641-924F-B7472EC5F889}" presName="space" presStyleCnt="0"/>
      <dgm:spPr/>
    </dgm:pt>
    <dgm:pt modelId="{84FDE7AA-3DF9-E14D-8381-78260ADA0476}" type="pres">
      <dgm:prSet presAssocID="{5CA283F5-895D-704E-ACD3-84E95FA60828}" presName="composite" presStyleCnt="0"/>
      <dgm:spPr/>
    </dgm:pt>
    <dgm:pt modelId="{2327802D-8275-C243-B7EF-CD2A163C6F03}" type="pres">
      <dgm:prSet presAssocID="{5CA283F5-895D-704E-ACD3-84E95FA60828}" presName="LShape" presStyleLbl="alignNode1" presStyleIdx="2" presStyleCnt="11"/>
      <dgm:spPr/>
    </dgm:pt>
    <dgm:pt modelId="{E25162DF-154A-444E-8A59-13538944C528}" type="pres">
      <dgm:prSet presAssocID="{5CA283F5-895D-704E-ACD3-84E95FA60828}" presName="ParentText" presStyleLbl="revTx" presStyleIdx="1" presStyleCnt="6">
        <dgm:presLayoutVars>
          <dgm:chMax val="0"/>
          <dgm:chPref val="0"/>
          <dgm:bulletEnabled val="1"/>
        </dgm:presLayoutVars>
      </dgm:prSet>
      <dgm:spPr/>
    </dgm:pt>
    <dgm:pt modelId="{14D3D56B-44E0-4447-A414-E1237D99BD0A}" type="pres">
      <dgm:prSet presAssocID="{5CA283F5-895D-704E-ACD3-84E95FA60828}" presName="Triangle" presStyleLbl="alignNode1" presStyleIdx="3" presStyleCnt="11"/>
      <dgm:spPr/>
    </dgm:pt>
    <dgm:pt modelId="{860A7258-FC21-F042-89CB-386CDCC18567}" type="pres">
      <dgm:prSet presAssocID="{95BE7D2C-8BBB-5449-97E7-92A4125047C3}" presName="sibTrans" presStyleCnt="0"/>
      <dgm:spPr/>
    </dgm:pt>
    <dgm:pt modelId="{E9A1911C-4EB1-2D40-BF44-403B23F0DB2E}" type="pres">
      <dgm:prSet presAssocID="{95BE7D2C-8BBB-5449-97E7-92A4125047C3}" presName="space" presStyleCnt="0"/>
      <dgm:spPr/>
    </dgm:pt>
    <dgm:pt modelId="{B2F3FA27-7CDC-1649-A317-837E4C6D13B4}" type="pres">
      <dgm:prSet presAssocID="{9884B35E-AABB-0A4F-B187-7679E2CADA44}" presName="composite" presStyleCnt="0"/>
      <dgm:spPr/>
    </dgm:pt>
    <dgm:pt modelId="{536B1D06-0763-9E4A-83FF-3CB3F260E0DF}" type="pres">
      <dgm:prSet presAssocID="{9884B35E-AABB-0A4F-B187-7679E2CADA44}" presName="LShape" presStyleLbl="alignNode1" presStyleIdx="4" presStyleCnt="11"/>
      <dgm:spPr/>
    </dgm:pt>
    <dgm:pt modelId="{5EAB0F75-6DDD-4D4C-BB4A-DA5439B9E0A8}" type="pres">
      <dgm:prSet presAssocID="{9884B35E-AABB-0A4F-B187-7679E2CADA44}" presName="ParentText" presStyleLbl="revTx" presStyleIdx="2" presStyleCnt="6" custScaleX="123418">
        <dgm:presLayoutVars>
          <dgm:chMax val="0"/>
          <dgm:chPref val="0"/>
          <dgm:bulletEnabled val="1"/>
        </dgm:presLayoutVars>
      </dgm:prSet>
      <dgm:spPr/>
    </dgm:pt>
    <dgm:pt modelId="{BCBDF873-ED6F-C448-AA99-D2BC20561BB9}" type="pres">
      <dgm:prSet presAssocID="{9884B35E-AABB-0A4F-B187-7679E2CADA44}" presName="Triangle" presStyleLbl="alignNode1" presStyleIdx="5" presStyleCnt="11"/>
      <dgm:spPr/>
    </dgm:pt>
    <dgm:pt modelId="{FE2F6B63-3163-D54C-A480-4B0ED1F858B3}" type="pres">
      <dgm:prSet presAssocID="{50E847C8-D89D-D743-B48B-B3BEA118D5AB}" presName="sibTrans" presStyleCnt="0"/>
      <dgm:spPr/>
    </dgm:pt>
    <dgm:pt modelId="{3A3041ED-2BD7-9340-BB78-6A123D5B5B14}" type="pres">
      <dgm:prSet presAssocID="{50E847C8-D89D-D743-B48B-B3BEA118D5AB}" presName="space" presStyleCnt="0"/>
      <dgm:spPr/>
    </dgm:pt>
    <dgm:pt modelId="{228CB63F-70FC-4F4E-A42E-31E41200B346}" type="pres">
      <dgm:prSet presAssocID="{3CF6D9C4-84D3-A645-B7BA-44D1FA2BCC26}" presName="composite" presStyleCnt="0"/>
      <dgm:spPr/>
    </dgm:pt>
    <dgm:pt modelId="{4E4D64C8-141A-6D42-BBFC-A9EFFB68C198}" type="pres">
      <dgm:prSet presAssocID="{3CF6D9C4-84D3-A645-B7BA-44D1FA2BCC26}" presName="LShape" presStyleLbl="alignNode1" presStyleIdx="6" presStyleCnt="11"/>
      <dgm:spPr/>
    </dgm:pt>
    <dgm:pt modelId="{B96B8482-A9B2-514F-9CF9-1FE29C7F3AE8}" type="pres">
      <dgm:prSet presAssocID="{3CF6D9C4-84D3-A645-B7BA-44D1FA2BCC26}" presName="ParentText" presStyleLbl="revTx" presStyleIdx="3" presStyleCnt="6">
        <dgm:presLayoutVars>
          <dgm:chMax val="0"/>
          <dgm:chPref val="0"/>
          <dgm:bulletEnabled val="1"/>
        </dgm:presLayoutVars>
      </dgm:prSet>
      <dgm:spPr/>
    </dgm:pt>
    <dgm:pt modelId="{4F30762B-E9A4-E847-8DE7-1A250A59A1C9}" type="pres">
      <dgm:prSet presAssocID="{3CF6D9C4-84D3-A645-B7BA-44D1FA2BCC26}" presName="Triangle" presStyleLbl="alignNode1" presStyleIdx="7" presStyleCnt="11"/>
      <dgm:spPr/>
    </dgm:pt>
    <dgm:pt modelId="{9F9D770D-5642-7D4F-AD64-2D117B3E0C46}" type="pres">
      <dgm:prSet presAssocID="{80C03E77-FAE1-D948-A755-88D0A48F7873}" presName="sibTrans" presStyleCnt="0"/>
      <dgm:spPr/>
    </dgm:pt>
    <dgm:pt modelId="{078F6D68-8070-994A-921A-4F33D5359C37}" type="pres">
      <dgm:prSet presAssocID="{80C03E77-FAE1-D948-A755-88D0A48F7873}" presName="space" presStyleCnt="0"/>
      <dgm:spPr/>
    </dgm:pt>
    <dgm:pt modelId="{340320A1-9809-514A-B5C9-A81CCBD70F00}" type="pres">
      <dgm:prSet presAssocID="{416B4855-0D18-0145-B62C-B85A99DE825A}" presName="composite" presStyleCnt="0"/>
      <dgm:spPr/>
    </dgm:pt>
    <dgm:pt modelId="{EBD3F4EE-FF74-B846-AFF9-DDE61AB29DF2}" type="pres">
      <dgm:prSet presAssocID="{416B4855-0D18-0145-B62C-B85A99DE825A}" presName="LShape" presStyleLbl="alignNode1" presStyleIdx="8" presStyleCnt="11"/>
      <dgm:spPr/>
    </dgm:pt>
    <dgm:pt modelId="{AC413936-E511-E748-BA1F-3EAEDD35F160}" type="pres">
      <dgm:prSet presAssocID="{416B4855-0D18-0145-B62C-B85A99DE825A}" presName="ParentText" presStyleLbl="revTx" presStyleIdx="4" presStyleCnt="6" custScaleX="105720" custLinFactNeighborX="6223" custLinFactNeighborY="2501">
        <dgm:presLayoutVars>
          <dgm:chMax val="0"/>
          <dgm:chPref val="0"/>
          <dgm:bulletEnabled val="1"/>
        </dgm:presLayoutVars>
      </dgm:prSet>
      <dgm:spPr/>
    </dgm:pt>
    <dgm:pt modelId="{46BCD67D-17BB-2544-819D-87639ADC4F66}" type="pres">
      <dgm:prSet presAssocID="{416B4855-0D18-0145-B62C-B85A99DE825A}" presName="Triangle" presStyleLbl="alignNode1" presStyleIdx="9" presStyleCnt="11"/>
      <dgm:spPr/>
    </dgm:pt>
    <dgm:pt modelId="{33134CF2-DFBD-1B46-B02C-74C2C984EF0B}" type="pres">
      <dgm:prSet presAssocID="{F5F704B5-0C9B-C743-B37B-58ED158A4B2E}" presName="sibTrans" presStyleCnt="0"/>
      <dgm:spPr/>
    </dgm:pt>
    <dgm:pt modelId="{F01CD0CD-1755-D74F-AC73-5408D4004868}" type="pres">
      <dgm:prSet presAssocID="{F5F704B5-0C9B-C743-B37B-58ED158A4B2E}" presName="space" presStyleCnt="0"/>
      <dgm:spPr/>
    </dgm:pt>
    <dgm:pt modelId="{10663665-9DE3-5847-A5FF-8FB768A6ED42}" type="pres">
      <dgm:prSet presAssocID="{119FAAD9-B575-944E-A650-CE556B9CAE77}" presName="composite" presStyleCnt="0"/>
      <dgm:spPr/>
    </dgm:pt>
    <dgm:pt modelId="{C99C8802-C6DB-8A4F-B0A4-3F05BB913D68}" type="pres">
      <dgm:prSet presAssocID="{119FAAD9-B575-944E-A650-CE556B9CAE77}" presName="LShape" presStyleLbl="alignNode1" presStyleIdx="10" presStyleCnt="11"/>
      <dgm:spPr/>
    </dgm:pt>
    <dgm:pt modelId="{306FDE4B-A74D-534E-AC0E-2D24413D4BF4}" type="pres">
      <dgm:prSet presAssocID="{119FAAD9-B575-944E-A650-CE556B9CAE77}" presName="ParentText" presStyleLbl="revTx" presStyleIdx="5" presStyleCnt="6" custScaleX="128883">
        <dgm:presLayoutVars>
          <dgm:chMax val="0"/>
          <dgm:chPref val="0"/>
          <dgm:bulletEnabled val="1"/>
        </dgm:presLayoutVars>
      </dgm:prSet>
      <dgm:spPr/>
    </dgm:pt>
  </dgm:ptLst>
  <dgm:cxnLst>
    <dgm:cxn modelId="{5D3CA009-333D-C14E-A7FF-63FEA8EC5ACB}" type="presOf" srcId="{4ECFFE29-6539-FD4F-BB01-A3865F9B50B8}" destId="{8A8FB94B-18ED-644C-B433-8233E61A7DA3}" srcOrd="0" destOrd="0" presId="urn:microsoft.com/office/officeart/2009/3/layout/StepUpProcess"/>
    <dgm:cxn modelId="{3BF3031C-4CDC-744E-AAB2-B90BA10578AB}" type="presOf" srcId="{3CF6D9C4-84D3-A645-B7BA-44D1FA2BCC26}" destId="{B96B8482-A9B2-514F-9CF9-1FE29C7F3AE8}" srcOrd="0" destOrd="0" presId="urn:microsoft.com/office/officeart/2009/3/layout/StepUpProcess"/>
    <dgm:cxn modelId="{DC7B9A28-689D-0A48-84EF-653C40EA81AA}" srcId="{E2F4E964-F84A-6241-94A7-B742452B4808}" destId="{5CA283F5-895D-704E-ACD3-84E95FA60828}" srcOrd="1" destOrd="0" parTransId="{5EF61994-C4B5-4E48-B218-C35A4150A095}" sibTransId="{95BE7D2C-8BBB-5449-97E7-92A4125047C3}"/>
    <dgm:cxn modelId="{3A54262B-AF48-A945-BB79-2724137FC2C8}" srcId="{E2F4E964-F84A-6241-94A7-B742452B4808}" destId="{119FAAD9-B575-944E-A650-CE556B9CAE77}" srcOrd="5" destOrd="0" parTransId="{29711B22-18E5-F44A-8BE2-F7DE948B181A}" sibTransId="{F03C05C3-DC04-FE42-A135-973A9C3689F4}"/>
    <dgm:cxn modelId="{E1696537-7D0C-854F-8D7F-F2B7D33AB45A}" type="presOf" srcId="{5CA283F5-895D-704E-ACD3-84E95FA60828}" destId="{E25162DF-154A-444E-8A59-13538944C528}" srcOrd="0" destOrd="0" presId="urn:microsoft.com/office/officeart/2009/3/layout/StepUpProcess"/>
    <dgm:cxn modelId="{843F973D-3CC6-1146-A42B-4C1AECD0B855}" type="presOf" srcId="{416B4855-0D18-0145-B62C-B85A99DE825A}" destId="{AC413936-E511-E748-BA1F-3EAEDD35F160}" srcOrd="0" destOrd="0" presId="urn:microsoft.com/office/officeart/2009/3/layout/StepUpProcess"/>
    <dgm:cxn modelId="{1D99D74D-5CDE-B042-9A7F-10B2DC08C13E}" type="presOf" srcId="{E2F4E964-F84A-6241-94A7-B742452B4808}" destId="{A38A4757-C1D7-9441-AED1-9EFB8195F0DA}" srcOrd="0" destOrd="0" presId="urn:microsoft.com/office/officeart/2009/3/layout/StepUpProcess"/>
    <dgm:cxn modelId="{D54C3365-29D6-7042-8664-510CE57DDB18}" srcId="{E2F4E964-F84A-6241-94A7-B742452B4808}" destId="{4ECFFE29-6539-FD4F-BB01-A3865F9B50B8}" srcOrd="0" destOrd="0" parTransId="{2EE829E0-B48E-6547-9CDC-1E79BDD2C62C}" sibTransId="{7435E959-630B-D641-924F-B7472EC5F889}"/>
    <dgm:cxn modelId="{898234C3-D60C-AE4F-ACF1-88D8282B07DE}" srcId="{E2F4E964-F84A-6241-94A7-B742452B4808}" destId="{3CF6D9C4-84D3-A645-B7BA-44D1FA2BCC26}" srcOrd="3" destOrd="0" parTransId="{DD3DFF4F-D002-B547-806D-DDD6DCC6C3E8}" sibTransId="{80C03E77-FAE1-D948-A755-88D0A48F7873}"/>
    <dgm:cxn modelId="{443F32D8-EFC8-6240-93B7-9F310E2EBFE7}" type="presOf" srcId="{9884B35E-AABB-0A4F-B187-7679E2CADA44}" destId="{5EAB0F75-6DDD-4D4C-BB4A-DA5439B9E0A8}" srcOrd="0" destOrd="0" presId="urn:microsoft.com/office/officeart/2009/3/layout/StepUpProcess"/>
    <dgm:cxn modelId="{4CB39DE8-CFED-F949-91D7-AC3551A0581D}" srcId="{E2F4E964-F84A-6241-94A7-B742452B4808}" destId="{416B4855-0D18-0145-B62C-B85A99DE825A}" srcOrd="4" destOrd="0" parTransId="{352B3D3A-0F4B-0C45-A567-586DFBA61433}" sibTransId="{F5F704B5-0C9B-C743-B37B-58ED158A4B2E}"/>
    <dgm:cxn modelId="{7CD45CF3-286F-F342-BFDA-2C1C608C0D9B}" srcId="{E2F4E964-F84A-6241-94A7-B742452B4808}" destId="{9884B35E-AABB-0A4F-B187-7679E2CADA44}" srcOrd="2" destOrd="0" parTransId="{524E7444-ECE4-B549-B611-CDBF03CE0020}" sibTransId="{50E847C8-D89D-D743-B48B-B3BEA118D5AB}"/>
    <dgm:cxn modelId="{A5496DF7-E2A9-1848-AB7B-BDB58B449B39}" type="presOf" srcId="{119FAAD9-B575-944E-A650-CE556B9CAE77}" destId="{306FDE4B-A74D-534E-AC0E-2D24413D4BF4}" srcOrd="0" destOrd="0" presId="urn:microsoft.com/office/officeart/2009/3/layout/StepUpProcess"/>
    <dgm:cxn modelId="{1FF92172-FC9D-814D-B5FB-5C042114A506}" type="presParOf" srcId="{A38A4757-C1D7-9441-AED1-9EFB8195F0DA}" destId="{1D493D5B-157E-804A-8F5D-C0802890AD7D}" srcOrd="0" destOrd="0" presId="urn:microsoft.com/office/officeart/2009/3/layout/StepUpProcess"/>
    <dgm:cxn modelId="{7467FD38-19CA-154D-B739-0EE097E369CD}" type="presParOf" srcId="{1D493D5B-157E-804A-8F5D-C0802890AD7D}" destId="{484F7EFA-95E4-A440-AD74-8914222D1762}" srcOrd="0" destOrd="0" presId="urn:microsoft.com/office/officeart/2009/3/layout/StepUpProcess"/>
    <dgm:cxn modelId="{CDE9915A-9BEB-FA49-A138-D4EEED8BF07C}" type="presParOf" srcId="{1D493D5B-157E-804A-8F5D-C0802890AD7D}" destId="{8A8FB94B-18ED-644C-B433-8233E61A7DA3}" srcOrd="1" destOrd="0" presId="urn:microsoft.com/office/officeart/2009/3/layout/StepUpProcess"/>
    <dgm:cxn modelId="{72EAACE6-B013-6848-B822-B930D64EA25A}" type="presParOf" srcId="{1D493D5B-157E-804A-8F5D-C0802890AD7D}" destId="{045C6486-C098-1D45-AC55-C9194F10CCAB}" srcOrd="2" destOrd="0" presId="urn:microsoft.com/office/officeart/2009/3/layout/StepUpProcess"/>
    <dgm:cxn modelId="{08D821B0-C68D-5547-B7CD-CBA9AD240DBF}" type="presParOf" srcId="{A38A4757-C1D7-9441-AED1-9EFB8195F0DA}" destId="{AB4FA454-EB95-A842-B4BB-B36DDD054F05}" srcOrd="1" destOrd="0" presId="urn:microsoft.com/office/officeart/2009/3/layout/StepUpProcess"/>
    <dgm:cxn modelId="{685B2BB0-8DBB-D542-8C85-E9A1F3A8BCEB}" type="presParOf" srcId="{AB4FA454-EB95-A842-B4BB-B36DDD054F05}" destId="{95D1C96D-1A23-B14F-AC8D-10950E020372}" srcOrd="0" destOrd="0" presId="urn:microsoft.com/office/officeart/2009/3/layout/StepUpProcess"/>
    <dgm:cxn modelId="{5B048ED5-EA3A-8F49-9511-E8DBED843960}" type="presParOf" srcId="{A38A4757-C1D7-9441-AED1-9EFB8195F0DA}" destId="{84FDE7AA-3DF9-E14D-8381-78260ADA0476}" srcOrd="2" destOrd="0" presId="urn:microsoft.com/office/officeart/2009/3/layout/StepUpProcess"/>
    <dgm:cxn modelId="{9755085B-CF5C-374B-9374-7E3EC666666F}" type="presParOf" srcId="{84FDE7AA-3DF9-E14D-8381-78260ADA0476}" destId="{2327802D-8275-C243-B7EF-CD2A163C6F03}" srcOrd="0" destOrd="0" presId="urn:microsoft.com/office/officeart/2009/3/layout/StepUpProcess"/>
    <dgm:cxn modelId="{EEFC77AF-72FA-1847-84F3-DF7E205C5925}" type="presParOf" srcId="{84FDE7AA-3DF9-E14D-8381-78260ADA0476}" destId="{E25162DF-154A-444E-8A59-13538944C528}" srcOrd="1" destOrd="0" presId="urn:microsoft.com/office/officeart/2009/3/layout/StepUpProcess"/>
    <dgm:cxn modelId="{4366A21E-00B9-8C42-89D2-AEF6B7460572}" type="presParOf" srcId="{84FDE7AA-3DF9-E14D-8381-78260ADA0476}" destId="{14D3D56B-44E0-4447-A414-E1237D99BD0A}" srcOrd="2" destOrd="0" presId="urn:microsoft.com/office/officeart/2009/3/layout/StepUpProcess"/>
    <dgm:cxn modelId="{ED32B472-8907-4E44-8453-8C47333CB806}" type="presParOf" srcId="{A38A4757-C1D7-9441-AED1-9EFB8195F0DA}" destId="{860A7258-FC21-F042-89CB-386CDCC18567}" srcOrd="3" destOrd="0" presId="urn:microsoft.com/office/officeart/2009/3/layout/StepUpProcess"/>
    <dgm:cxn modelId="{2A3FD042-423D-0647-9C63-3FBB96CAB53A}" type="presParOf" srcId="{860A7258-FC21-F042-89CB-386CDCC18567}" destId="{E9A1911C-4EB1-2D40-BF44-403B23F0DB2E}" srcOrd="0" destOrd="0" presId="urn:microsoft.com/office/officeart/2009/3/layout/StepUpProcess"/>
    <dgm:cxn modelId="{1E2F144E-7E0E-1345-B812-15238EE98731}" type="presParOf" srcId="{A38A4757-C1D7-9441-AED1-9EFB8195F0DA}" destId="{B2F3FA27-7CDC-1649-A317-837E4C6D13B4}" srcOrd="4" destOrd="0" presId="urn:microsoft.com/office/officeart/2009/3/layout/StepUpProcess"/>
    <dgm:cxn modelId="{79EB5E31-D7BD-E342-98A0-6D25ED85B65D}" type="presParOf" srcId="{B2F3FA27-7CDC-1649-A317-837E4C6D13B4}" destId="{536B1D06-0763-9E4A-83FF-3CB3F260E0DF}" srcOrd="0" destOrd="0" presId="urn:microsoft.com/office/officeart/2009/3/layout/StepUpProcess"/>
    <dgm:cxn modelId="{699BD950-F355-5149-84FD-6130F90EDD9A}" type="presParOf" srcId="{B2F3FA27-7CDC-1649-A317-837E4C6D13B4}" destId="{5EAB0F75-6DDD-4D4C-BB4A-DA5439B9E0A8}" srcOrd="1" destOrd="0" presId="urn:microsoft.com/office/officeart/2009/3/layout/StepUpProcess"/>
    <dgm:cxn modelId="{8F0BEA21-C4DE-A044-ABD8-E91205729715}" type="presParOf" srcId="{B2F3FA27-7CDC-1649-A317-837E4C6D13B4}" destId="{BCBDF873-ED6F-C448-AA99-D2BC20561BB9}" srcOrd="2" destOrd="0" presId="urn:microsoft.com/office/officeart/2009/3/layout/StepUpProcess"/>
    <dgm:cxn modelId="{FDFDE714-2C8E-4A40-88FD-824ECA0AF645}" type="presParOf" srcId="{A38A4757-C1D7-9441-AED1-9EFB8195F0DA}" destId="{FE2F6B63-3163-D54C-A480-4B0ED1F858B3}" srcOrd="5" destOrd="0" presId="urn:microsoft.com/office/officeart/2009/3/layout/StepUpProcess"/>
    <dgm:cxn modelId="{7618F0F5-2AE0-9745-8D44-5275DFC665A9}" type="presParOf" srcId="{FE2F6B63-3163-D54C-A480-4B0ED1F858B3}" destId="{3A3041ED-2BD7-9340-BB78-6A123D5B5B14}" srcOrd="0" destOrd="0" presId="urn:microsoft.com/office/officeart/2009/3/layout/StepUpProcess"/>
    <dgm:cxn modelId="{23D15C2F-6523-9A4E-8533-11E2A6D84707}" type="presParOf" srcId="{A38A4757-C1D7-9441-AED1-9EFB8195F0DA}" destId="{228CB63F-70FC-4F4E-A42E-31E41200B346}" srcOrd="6" destOrd="0" presId="urn:microsoft.com/office/officeart/2009/3/layout/StepUpProcess"/>
    <dgm:cxn modelId="{94009D89-F3F3-AA4A-ACFE-FC4E3A478D14}" type="presParOf" srcId="{228CB63F-70FC-4F4E-A42E-31E41200B346}" destId="{4E4D64C8-141A-6D42-BBFC-A9EFFB68C198}" srcOrd="0" destOrd="0" presId="urn:microsoft.com/office/officeart/2009/3/layout/StepUpProcess"/>
    <dgm:cxn modelId="{918B4F39-7712-6649-8789-1DD034C16FB7}" type="presParOf" srcId="{228CB63F-70FC-4F4E-A42E-31E41200B346}" destId="{B96B8482-A9B2-514F-9CF9-1FE29C7F3AE8}" srcOrd="1" destOrd="0" presId="urn:microsoft.com/office/officeart/2009/3/layout/StepUpProcess"/>
    <dgm:cxn modelId="{9131CCE7-F9BF-F943-B40D-8F1E281D3A02}" type="presParOf" srcId="{228CB63F-70FC-4F4E-A42E-31E41200B346}" destId="{4F30762B-E9A4-E847-8DE7-1A250A59A1C9}" srcOrd="2" destOrd="0" presId="urn:microsoft.com/office/officeart/2009/3/layout/StepUpProcess"/>
    <dgm:cxn modelId="{8FFB22BF-CF24-6E4E-BF92-A8019F49331C}" type="presParOf" srcId="{A38A4757-C1D7-9441-AED1-9EFB8195F0DA}" destId="{9F9D770D-5642-7D4F-AD64-2D117B3E0C46}" srcOrd="7" destOrd="0" presId="urn:microsoft.com/office/officeart/2009/3/layout/StepUpProcess"/>
    <dgm:cxn modelId="{D532AABE-B379-494C-ADD3-65D7EC2BD4AB}" type="presParOf" srcId="{9F9D770D-5642-7D4F-AD64-2D117B3E0C46}" destId="{078F6D68-8070-994A-921A-4F33D5359C37}" srcOrd="0" destOrd="0" presId="urn:microsoft.com/office/officeart/2009/3/layout/StepUpProcess"/>
    <dgm:cxn modelId="{D3205E34-F185-4942-B05A-3BB8285C200A}" type="presParOf" srcId="{A38A4757-C1D7-9441-AED1-9EFB8195F0DA}" destId="{340320A1-9809-514A-B5C9-A81CCBD70F00}" srcOrd="8" destOrd="0" presId="urn:microsoft.com/office/officeart/2009/3/layout/StepUpProcess"/>
    <dgm:cxn modelId="{3C36876B-D4D5-F34F-B12F-EA41B92E101E}" type="presParOf" srcId="{340320A1-9809-514A-B5C9-A81CCBD70F00}" destId="{EBD3F4EE-FF74-B846-AFF9-DDE61AB29DF2}" srcOrd="0" destOrd="0" presId="urn:microsoft.com/office/officeart/2009/3/layout/StepUpProcess"/>
    <dgm:cxn modelId="{CDA086C2-8209-D944-A5B9-0BCDDDAA5E19}" type="presParOf" srcId="{340320A1-9809-514A-B5C9-A81CCBD70F00}" destId="{AC413936-E511-E748-BA1F-3EAEDD35F160}" srcOrd="1" destOrd="0" presId="urn:microsoft.com/office/officeart/2009/3/layout/StepUpProcess"/>
    <dgm:cxn modelId="{06FB6903-98DC-7F4B-995B-9518C7D45D60}" type="presParOf" srcId="{340320A1-9809-514A-B5C9-A81CCBD70F00}" destId="{46BCD67D-17BB-2544-819D-87639ADC4F66}" srcOrd="2" destOrd="0" presId="urn:microsoft.com/office/officeart/2009/3/layout/StepUpProcess"/>
    <dgm:cxn modelId="{869F4EFE-97EE-484D-9CF8-236BFE73E905}" type="presParOf" srcId="{A38A4757-C1D7-9441-AED1-9EFB8195F0DA}" destId="{33134CF2-DFBD-1B46-B02C-74C2C984EF0B}" srcOrd="9" destOrd="0" presId="urn:microsoft.com/office/officeart/2009/3/layout/StepUpProcess"/>
    <dgm:cxn modelId="{015C5EF1-CAAA-254A-AF31-9F6E6926D8D0}" type="presParOf" srcId="{33134CF2-DFBD-1B46-B02C-74C2C984EF0B}" destId="{F01CD0CD-1755-D74F-AC73-5408D4004868}" srcOrd="0" destOrd="0" presId="urn:microsoft.com/office/officeart/2009/3/layout/StepUpProcess"/>
    <dgm:cxn modelId="{31AF2ABC-F1EE-C94A-A6EC-744BDE142947}" type="presParOf" srcId="{A38A4757-C1D7-9441-AED1-9EFB8195F0DA}" destId="{10663665-9DE3-5847-A5FF-8FB768A6ED42}" srcOrd="10" destOrd="0" presId="urn:microsoft.com/office/officeart/2009/3/layout/StepUpProcess"/>
    <dgm:cxn modelId="{7925AF97-2233-3543-9F27-7229AAE8B91E}" type="presParOf" srcId="{10663665-9DE3-5847-A5FF-8FB768A6ED42}" destId="{C99C8802-C6DB-8A4F-B0A4-3F05BB913D68}" srcOrd="0" destOrd="0" presId="urn:microsoft.com/office/officeart/2009/3/layout/StepUpProcess"/>
    <dgm:cxn modelId="{9C55B87D-57D4-B34A-BEAD-A9B5A05F3500}" type="presParOf" srcId="{10663665-9DE3-5847-A5FF-8FB768A6ED42}" destId="{306FDE4B-A74D-534E-AC0E-2D24413D4BF4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4F7EFA-95E4-A440-AD74-8914222D1762}">
      <dsp:nvSpPr>
        <dsp:cNvPr id="0" name=""/>
        <dsp:cNvSpPr/>
      </dsp:nvSpPr>
      <dsp:spPr>
        <a:xfrm rot="5400000">
          <a:off x="270079" y="1842018"/>
          <a:ext cx="805166" cy="1339779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alpha val="100000"/>
                <a:satMod val="150000"/>
              </a:schemeClr>
            </a:gs>
            <a:gs pos="40000">
              <a:schemeClr val="accent2">
                <a:hueOff val="0"/>
                <a:satOff val="0"/>
                <a:lumOff val="0"/>
                <a:alphaOff val="0"/>
                <a:tint val="70000"/>
                <a:shade val="100000"/>
                <a:alpha val="100000"/>
                <a:satMod val="15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</a:gsLst>
          <a:lin ang="5400000" scaled="0"/>
        </a:gra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88900" dist="50800" dir="11400000" sx="102000" sy="101000" algn="tl" rotWithShape="0">
            <a:srgbClr val="000000">
              <a:alpha val="35000"/>
            </a:srgbClr>
          </a:outerShdw>
        </a:effectLst>
        <a:scene3d>
          <a:camera prst="perspectiveFront" fov="4800000"/>
          <a:lightRig rig="morning" dir="tl"/>
        </a:scene3d>
        <a:sp3d prstMaterial="softmetal">
          <a:bevelT w="0" h="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A8FB94B-18ED-644C-B433-8233E61A7DA3}">
      <dsp:nvSpPr>
        <dsp:cNvPr id="0" name=""/>
        <dsp:cNvSpPr/>
      </dsp:nvSpPr>
      <dsp:spPr>
        <a:xfrm>
          <a:off x="273518" y="2242324"/>
          <a:ext cx="1209560" cy="1060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m-KH" sz="1400" b="0" kern="1200" dirty="0">
              <a:latin typeface="Khmer OS Bokor" panose="02000500000000020004" pitchFamily="2" charset="77"/>
              <a:cs typeface="Khmer OS Bokor" panose="02000500000000020004" pitchFamily="2" charset="77"/>
            </a:rPr>
            <a:t>ចងចាំ</a:t>
          </a:r>
          <a:r>
            <a:rPr lang="en-US" sz="1600" kern="1200" dirty="0">
              <a:latin typeface="Khmer OS Siemreap" panose="02000500000000020004" pitchFamily="2" charset="77"/>
              <a:cs typeface="Khmer OS Siemreap" panose="02000500000000020004" pitchFamily="2" charset="77"/>
            </a:rPr>
            <a:t>Remember</a:t>
          </a:r>
        </a:p>
      </dsp:txBody>
      <dsp:txXfrm>
        <a:off x="273518" y="2242324"/>
        <a:ext cx="1209560" cy="1060250"/>
      </dsp:txXfrm>
    </dsp:sp>
    <dsp:sp modelId="{045C6486-C098-1D45-AC55-C9194F10CCAB}">
      <dsp:nvSpPr>
        <dsp:cNvPr id="0" name=""/>
        <dsp:cNvSpPr/>
      </dsp:nvSpPr>
      <dsp:spPr>
        <a:xfrm>
          <a:off x="1117018" y="1743382"/>
          <a:ext cx="228218" cy="228218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2">
                <a:hueOff val="983803"/>
                <a:satOff val="-55"/>
                <a:lumOff val="118"/>
                <a:alphaOff val="0"/>
                <a:tint val="50000"/>
                <a:shade val="100000"/>
                <a:alpha val="100000"/>
                <a:satMod val="150000"/>
              </a:schemeClr>
            </a:gs>
            <a:gs pos="40000">
              <a:schemeClr val="accent2">
                <a:hueOff val="983803"/>
                <a:satOff val="-55"/>
                <a:lumOff val="118"/>
                <a:alphaOff val="0"/>
                <a:tint val="70000"/>
                <a:shade val="100000"/>
                <a:alpha val="100000"/>
                <a:satMod val="150000"/>
              </a:schemeClr>
            </a:gs>
            <a:gs pos="100000">
              <a:schemeClr val="accent2">
                <a:hueOff val="983803"/>
                <a:satOff val="-55"/>
                <a:lumOff val="118"/>
                <a:alphaOff val="0"/>
                <a:shade val="90000"/>
                <a:satMod val="110000"/>
              </a:schemeClr>
            </a:gs>
          </a:gsLst>
          <a:lin ang="5400000" scaled="0"/>
        </a:gradFill>
        <a:ln w="12700" cap="flat" cmpd="sng" algn="ctr">
          <a:solidFill>
            <a:schemeClr val="accent2">
              <a:hueOff val="983803"/>
              <a:satOff val="-55"/>
              <a:lumOff val="118"/>
              <a:alphaOff val="0"/>
            </a:schemeClr>
          </a:solidFill>
          <a:prstDash val="solid"/>
        </a:ln>
        <a:effectLst>
          <a:outerShdw blurRad="88900" dist="50800" dir="11400000" sx="102000" sy="101000" algn="tl" rotWithShape="0">
            <a:srgbClr val="000000">
              <a:alpha val="35000"/>
            </a:srgbClr>
          </a:outerShdw>
        </a:effectLst>
        <a:scene3d>
          <a:camera prst="perspectiveFront" fov="4800000"/>
          <a:lightRig rig="morning" dir="tl"/>
        </a:scene3d>
        <a:sp3d prstMaterial="softmetal">
          <a:bevelT w="0" h="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327802D-8275-C243-B7EF-CD2A163C6F03}">
      <dsp:nvSpPr>
        <dsp:cNvPr id="0" name=""/>
        <dsp:cNvSpPr/>
      </dsp:nvSpPr>
      <dsp:spPr>
        <a:xfrm rot="5400000">
          <a:off x="1750817" y="1475608"/>
          <a:ext cx="805166" cy="1339779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2">
                <a:hueOff val="1967606"/>
                <a:satOff val="-110"/>
                <a:lumOff val="235"/>
                <a:alphaOff val="0"/>
                <a:tint val="50000"/>
                <a:shade val="100000"/>
                <a:alpha val="100000"/>
                <a:satMod val="150000"/>
              </a:schemeClr>
            </a:gs>
            <a:gs pos="40000">
              <a:schemeClr val="accent2">
                <a:hueOff val="1967606"/>
                <a:satOff val="-110"/>
                <a:lumOff val="235"/>
                <a:alphaOff val="0"/>
                <a:tint val="70000"/>
                <a:shade val="100000"/>
                <a:alpha val="100000"/>
                <a:satMod val="150000"/>
              </a:schemeClr>
            </a:gs>
            <a:gs pos="100000">
              <a:schemeClr val="accent2">
                <a:hueOff val="1967606"/>
                <a:satOff val="-110"/>
                <a:lumOff val="235"/>
                <a:alphaOff val="0"/>
                <a:shade val="90000"/>
                <a:satMod val="110000"/>
              </a:schemeClr>
            </a:gs>
          </a:gsLst>
          <a:lin ang="5400000" scaled="0"/>
        </a:gradFill>
        <a:ln w="12700" cap="flat" cmpd="sng" algn="ctr">
          <a:solidFill>
            <a:schemeClr val="accent2">
              <a:hueOff val="1967606"/>
              <a:satOff val="-110"/>
              <a:lumOff val="235"/>
              <a:alphaOff val="0"/>
            </a:schemeClr>
          </a:solidFill>
          <a:prstDash val="solid"/>
        </a:ln>
        <a:effectLst>
          <a:outerShdw blurRad="88900" dist="50800" dir="11400000" sx="102000" sy="101000" algn="tl" rotWithShape="0">
            <a:srgbClr val="000000">
              <a:alpha val="35000"/>
            </a:srgbClr>
          </a:outerShdw>
        </a:effectLst>
        <a:scene3d>
          <a:camera prst="perspectiveFront" fov="4800000"/>
          <a:lightRig rig="morning" dir="tl"/>
        </a:scene3d>
        <a:sp3d prstMaterial="softmetal">
          <a:bevelT w="0" h="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25162DF-154A-444E-8A59-13538944C528}">
      <dsp:nvSpPr>
        <dsp:cNvPr id="0" name=""/>
        <dsp:cNvSpPr/>
      </dsp:nvSpPr>
      <dsp:spPr>
        <a:xfrm>
          <a:off x="1616414" y="1875913"/>
          <a:ext cx="1209560" cy="1060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m-KH" sz="1400" b="0" kern="1200" dirty="0">
              <a:latin typeface="Khmer OS Bokor" panose="02000500000000020004" pitchFamily="2" charset="77"/>
              <a:cs typeface="Khmer OS Bokor" panose="02000500000000020004" pitchFamily="2" charset="77"/>
            </a:rPr>
            <a:t>យល់ដឹង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Khmer OS Siemreap" panose="02000500000000020004" pitchFamily="2" charset="77"/>
              <a:cs typeface="Khmer OS Siemreap" panose="02000500000000020004" pitchFamily="2" charset="77"/>
            </a:rPr>
            <a:t>Understand</a:t>
          </a:r>
        </a:p>
      </dsp:txBody>
      <dsp:txXfrm>
        <a:off x="1616414" y="1875913"/>
        <a:ext cx="1209560" cy="1060250"/>
      </dsp:txXfrm>
    </dsp:sp>
    <dsp:sp modelId="{14D3D56B-44E0-4447-A414-E1237D99BD0A}">
      <dsp:nvSpPr>
        <dsp:cNvPr id="0" name=""/>
        <dsp:cNvSpPr/>
      </dsp:nvSpPr>
      <dsp:spPr>
        <a:xfrm>
          <a:off x="2597756" y="1376972"/>
          <a:ext cx="228218" cy="228218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2">
                <a:hueOff val="2951409"/>
                <a:satOff val="-164"/>
                <a:lumOff val="353"/>
                <a:alphaOff val="0"/>
                <a:tint val="50000"/>
                <a:shade val="100000"/>
                <a:alpha val="100000"/>
                <a:satMod val="150000"/>
              </a:schemeClr>
            </a:gs>
            <a:gs pos="40000">
              <a:schemeClr val="accent2">
                <a:hueOff val="2951409"/>
                <a:satOff val="-164"/>
                <a:lumOff val="353"/>
                <a:alphaOff val="0"/>
                <a:tint val="70000"/>
                <a:shade val="100000"/>
                <a:alpha val="100000"/>
                <a:satMod val="150000"/>
              </a:schemeClr>
            </a:gs>
            <a:gs pos="100000">
              <a:schemeClr val="accent2">
                <a:hueOff val="2951409"/>
                <a:satOff val="-164"/>
                <a:lumOff val="353"/>
                <a:alphaOff val="0"/>
                <a:shade val="90000"/>
                <a:satMod val="110000"/>
              </a:schemeClr>
            </a:gs>
          </a:gsLst>
          <a:lin ang="5400000" scaled="0"/>
        </a:gradFill>
        <a:ln w="12700" cap="flat" cmpd="sng" algn="ctr">
          <a:solidFill>
            <a:schemeClr val="accent2">
              <a:hueOff val="2951409"/>
              <a:satOff val="-164"/>
              <a:lumOff val="353"/>
              <a:alphaOff val="0"/>
            </a:schemeClr>
          </a:solidFill>
          <a:prstDash val="solid"/>
        </a:ln>
        <a:effectLst>
          <a:outerShdw blurRad="88900" dist="50800" dir="11400000" sx="102000" sy="101000" algn="tl" rotWithShape="0">
            <a:srgbClr val="000000">
              <a:alpha val="35000"/>
            </a:srgbClr>
          </a:outerShdw>
        </a:effectLst>
        <a:scene3d>
          <a:camera prst="perspectiveFront" fov="4800000"/>
          <a:lightRig rig="morning" dir="tl"/>
        </a:scene3d>
        <a:sp3d prstMaterial="softmetal">
          <a:bevelT w="0" h="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36B1D06-0763-9E4A-83FF-3CB3F260E0DF}">
      <dsp:nvSpPr>
        <dsp:cNvPr id="0" name=""/>
        <dsp:cNvSpPr/>
      </dsp:nvSpPr>
      <dsp:spPr>
        <a:xfrm rot="5400000">
          <a:off x="3240278" y="1109198"/>
          <a:ext cx="805166" cy="1339779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2">
                <a:hueOff val="3935212"/>
                <a:satOff val="-219"/>
                <a:lumOff val="470"/>
                <a:alphaOff val="0"/>
                <a:tint val="50000"/>
                <a:shade val="100000"/>
                <a:alpha val="100000"/>
                <a:satMod val="150000"/>
              </a:schemeClr>
            </a:gs>
            <a:gs pos="40000">
              <a:schemeClr val="accent2">
                <a:hueOff val="3935212"/>
                <a:satOff val="-219"/>
                <a:lumOff val="470"/>
                <a:alphaOff val="0"/>
                <a:tint val="70000"/>
                <a:shade val="100000"/>
                <a:alpha val="100000"/>
                <a:satMod val="150000"/>
              </a:schemeClr>
            </a:gs>
            <a:gs pos="100000">
              <a:schemeClr val="accent2">
                <a:hueOff val="3935212"/>
                <a:satOff val="-219"/>
                <a:lumOff val="470"/>
                <a:alphaOff val="0"/>
                <a:shade val="90000"/>
                <a:satMod val="110000"/>
              </a:schemeClr>
            </a:gs>
          </a:gsLst>
          <a:lin ang="5400000" scaled="0"/>
        </a:gradFill>
        <a:ln w="12700" cap="flat" cmpd="sng" algn="ctr">
          <a:solidFill>
            <a:schemeClr val="accent2">
              <a:hueOff val="3935212"/>
              <a:satOff val="-219"/>
              <a:lumOff val="470"/>
              <a:alphaOff val="0"/>
            </a:schemeClr>
          </a:solidFill>
          <a:prstDash val="solid"/>
        </a:ln>
        <a:effectLst>
          <a:outerShdw blurRad="88900" dist="50800" dir="11400000" sx="102000" sy="101000" algn="tl" rotWithShape="0">
            <a:srgbClr val="000000">
              <a:alpha val="35000"/>
            </a:srgbClr>
          </a:outerShdw>
        </a:effectLst>
        <a:scene3d>
          <a:camera prst="perspectiveFront" fov="4800000"/>
          <a:lightRig rig="morning" dir="tl"/>
        </a:scene3d>
        <a:sp3d prstMaterial="softmetal">
          <a:bevelT w="0" h="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EAB0F75-6DDD-4D4C-BB4A-DA5439B9E0A8}">
      <dsp:nvSpPr>
        <dsp:cNvPr id="0" name=""/>
        <dsp:cNvSpPr/>
      </dsp:nvSpPr>
      <dsp:spPr>
        <a:xfrm>
          <a:off x="2964249" y="1509503"/>
          <a:ext cx="1492815" cy="1060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m-KH" sz="1400" b="0" kern="1200" dirty="0">
              <a:latin typeface="Khmer OS Bokor" panose="02000500000000020004" pitchFamily="2" charset="77"/>
              <a:cs typeface="Khmer OS Bokor" panose="02000500000000020004" pitchFamily="2" charset="77"/>
            </a:rPr>
            <a:t>អនុវត្ត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Khmer OS Siemreap" panose="02000500000000020004" pitchFamily="2" charset="77"/>
              <a:cs typeface="Khmer OS Siemreap" panose="02000500000000020004" pitchFamily="2" charset="77"/>
            </a:rPr>
            <a:t>Apply</a:t>
          </a:r>
        </a:p>
      </dsp:txBody>
      <dsp:txXfrm>
        <a:off x="2964249" y="1509503"/>
        <a:ext cx="1492815" cy="1060250"/>
      </dsp:txXfrm>
    </dsp:sp>
    <dsp:sp modelId="{BCBDF873-ED6F-C448-AA99-D2BC20561BB9}">
      <dsp:nvSpPr>
        <dsp:cNvPr id="0" name=""/>
        <dsp:cNvSpPr/>
      </dsp:nvSpPr>
      <dsp:spPr>
        <a:xfrm>
          <a:off x="4087217" y="1010562"/>
          <a:ext cx="228218" cy="228218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2">
                <a:hueOff val="4919015"/>
                <a:satOff val="-274"/>
                <a:lumOff val="588"/>
                <a:alphaOff val="0"/>
                <a:tint val="50000"/>
                <a:shade val="100000"/>
                <a:alpha val="100000"/>
                <a:satMod val="150000"/>
              </a:schemeClr>
            </a:gs>
            <a:gs pos="40000">
              <a:schemeClr val="accent2">
                <a:hueOff val="4919015"/>
                <a:satOff val="-274"/>
                <a:lumOff val="588"/>
                <a:alphaOff val="0"/>
                <a:tint val="70000"/>
                <a:shade val="100000"/>
                <a:alpha val="100000"/>
                <a:satMod val="150000"/>
              </a:schemeClr>
            </a:gs>
            <a:gs pos="100000">
              <a:schemeClr val="accent2">
                <a:hueOff val="4919015"/>
                <a:satOff val="-274"/>
                <a:lumOff val="588"/>
                <a:alphaOff val="0"/>
                <a:shade val="90000"/>
                <a:satMod val="110000"/>
              </a:schemeClr>
            </a:gs>
          </a:gsLst>
          <a:lin ang="5400000" scaled="0"/>
        </a:gradFill>
        <a:ln w="12700" cap="flat" cmpd="sng" algn="ctr">
          <a:solidFill>
            <a:schemeClr val="accent2">
              <a:hueOff val="4919015"/>
              <a:satOff val="-274"/>
              <a:lumOff val="588"/>
              <a:alphaOff val="0"/>
            </a:schemeClr>
          </a:solidFill>
          <a:prstDash val="solid"/>
        </a:ln>
        <a:effectLst>
          <a:outerShdw blurRad="88900" dist="50800" dir="11400000" sx="102000" sy="101000" algn="tl" rotWithShape="0">
            <a:srgbClr val="000000">
              <a:alpha val="35000"/>
            </a:srgbClr>
          </a:outerShdw>
        </a:effectLst>
        <a:scene3d>
          <a:camera prst="perspectiveFront" fov="4800000"/>
          <a:lightRig rig="morning" dir="tl"/>
        </a:scene3d>
        <a:sp3d prstMaterial="softmetal">
          <a:bevelT w="0" h="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E4D64C8-141A-6D42-BBFC-A9EFFB68C198}">
      <dsp:nvSpPr>
        <dsp:cNvPr id="0" name=""/>
        <dsp:cNvSpPr/>
      </dsp:nvSpPr>
      <dsp:spPr>
        <a:xfrm rot="5400000">
          <a:off x="4712293" y="742788"/>
          <a:ext cx="805166" cy="1339779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2">
                <a:hueOff val="5902818"/>
                <a:satOff val="-329"/>
                <a:lumOff val="706"/>
                <a:alphaOff val="0"/>
                <a:tint val="50000"/>
                <a:shade val="100000"/>
                <a:alpha val="100000"/>
                <a:satMod val="150000"/>
              </a:schemeClr>
            </a:gs>
            <a:gs pos="40000">
              <a:schemeClr val="accent2">
                <a:hueOff val="5902818"/>
                <a:satOff val="-329"/>
                <a:lumOff val="706"/>
                <a:alphaOff val="0"/>
                <a:tint val="70000"/>
                <a:shade val="100000"/>
                <a:alpha val="100000"/>
                <a:satMod val="150000"/>
              </a:schemeClr>
            </a:gs>
            <a:gs pos="100000">
              <a:schemeClr val="accent2">
                <a:hueOff val="5902818"/>
                <a:satOff val="-329"/>
                <a:lumOff val="706"/>
                <a:alphaOff val="0"/>
                <a:shade val="90000"/>
                <a:satMod val="110000"/>
              </a:schemeClr>
            </a:gs>
          </a:gsLst>
          <a:lin ang="5400000" scaled="0"/>
        </a:gradFill>
        <a:ln w="12700" cap="flat" cmpd="sng" algn="ctr">
          <a:solidFill>
            <a:schemeClr val="accent2">
              <a:hueOff val="5902818"/>
              <a:satOff val="-329"/>
              <a:lumOff val="706"/>
              <a:alphaOff val="0"/>
            </a:schemeClr>
          </a:solidFill>
          <a:prstDash val="solid"/>
        </a:ln>
        <a:effectLst>
          <a:outerShdw blurRad="88900" dist="50800" dir="11400000" sx="102000" sy="101000" algn="tl" rotWithShape="0">
            <a:srgbClr val="000000">
              <a:alpha val="35000"/>
            </a:srgbClr>
          </a:outerShdw>
        </a:effectLst>
        <a:scene3d>
          <a:camera prst="perspectiveFront" fov="4800000"/>
          <a:lightRig rig="morning" dir="tl"/>
        </a:scene3d>
        <a:sp3d prstMaterial="softmetal">
          <a:bevelT w="0" h="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96B8482-A9B2-514F-9CF9-1FE29C7F3AE8}">
      <dsp:nvSpPr>
        <dsp:cNvPr id="0" name=""/>
        <dsp:cNvSpPr/>
      </dsp:nvSpPr>
      <dsp:spPr>
        <a:xfrm>
          <a:off x="4577891" y="1143093"/>
          <a:ext cx="1209560" cy="1060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m-KH" sz="1400" b="0" kern="1200" dirty="0">
              <a:latin typeface="Khmer OS Bokor" panose="02000500000000020004" pitchFamily="2" charset="77"/>
              <a:cs typeface="Khmer OS Bokor" panose="02000500000000020004" pitchFamily="2" charset="77"/>
            </a:rPr>
            <a:t>វិភាគ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Khmer OS Siemreap" panose="02000500000000020004" pitchFamily="2" charset="77"/>
              <a:cs typeface="Khmer OS Siemreap" panose="02000500000000020004" pitchFamily="2" charset="77"/>
            </a:rPr>
            <a:t>Analyze</a:t>
          </a:r>
        </a:p>
      </dsp:txBody>
      <dsp:txXfrm>
        <a:off x="4577891" y="1143093"/>
        <a:ext cx="1209560" cy="1060250"/>
      </dsp:txXfrm>
    </dsp:sp>
    <dsp:sp modelId="{4F30762B-E9A4-E847-8DE7-1A250A59A1C9}">
      <dsp:nvSpPr>
        <dsp:cNvPr id="0" name=""/>
        <dsp:cNvSpPr/>
      </dsp:nvSpPr>
      <dsp:spPr>
        <a:xfrm>
          <a:off x="5559232" y="644152"/>
          <a:ext cx="228218" cy="228218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2">
                <a:hueOff val="6886621"/>
                <a:satOff val="-384"/>
                <a:lumOff val="823"/>
                <a:alphaOff val="0"/>
                <a:tint val="50000"/>
                <a:shade val="100000"/>
                <a:alpha val="100000"/>
                <a:satMod val="150000"/>
              </a:schemeClr>
            </a:gs>
            <a:gs pos="40000">
              <a:schemeClr val="accent2">
                <a:hueOff val="6886621"/>
                <a:satOff val="-384"/>
                <a:lumOff val="823"/>
                <a:alphaOff val="0"/>
                <a:tint val="70000"/>
                <a:shade val="100000"/>
                <a:alpha val="100000"/>
                <a:satMod val="150000"/>
              </a:schemeClr>
            </a:gs>
            <a:gs pos="100000">
              <a:schemeClr val="accent2">
                <a:hueOff val="6886621"/>
                <a:satOff val="-384"/>
                <a:lumOff val="823"/>
                <a:alphaOff val="0"/>
                <a:shade val="90000"/>
                <a:satMod val="110000"/>
              </a:schemeClr>
            </a:gs>
          </a:gsLst>
          <a:lin ang="5400000" scaled="0"/>
        </a:gradFill>
        <a:ln w="12700" cap="flat" cmpd="sng" algn="ctr">
          <a:solidFill>
            <a:schemeClr val="accent2">
              <a:hueOff val="6886621"/>
              <a:satOff val="-384"/>
              <a:lumOff val="823"/>
              <a:alphaOff val="0"/>
            </a:schemeClr>
          </a:solidFill>
          <a:prstDash val="solid"/>
        </a:ln>
        <a:effectLst>
          <a:outerShdw blurRad="88900" dist="50800" dir="11400000" sx="102000" sy="101000" algn="tl" rotWithShape="0">
            <a:srgbClr val="000000">
              <a:alpha val="35000"/>
            </a:srgbClr>
          </a:outerShdw>
        </a:effectLst>
        <a:scene3d>
          <a:camera prst="perspectiveFront" fov="4800000"/>
          <a:lightRig rig="morning" dir="tl"/>
        </a:scene3d>
        <a:sp3d prstMaterial="softmetal">
          <a:bevelT w="0" h="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BD3F4EE-FF74-B846-AFF9-DDE61AB29DF2}">
      <dsp:nvSpPr>
        <dsp:cNvPr id="0" name=""/>
        <dsp:cNvSpPr/>
      </dsp:nvSpPr>
      <dsp:spPr>
        <a:xfrm rot="5400000">
          <a:off x="6193031" y="376378"/>
          <a:ext cx="805166" cy="1339779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2">
                <a:hueOff val="7870424"/>
                <a:satOff val="-438"/>
                <a:lumOff val="941"/>
                <a:alphaOff val="0"/>
                <a:tint val="50000"/>
                <a:shade val="100000"/>
                <a:alpha val="100000"/>
                <a:satMod val="150000"/>
              </a:schemeClr>
            </a:gs>
            <a:gs pos="40000">
              <a:schemeClr val="accent2">
                <a:hueOff val="7870424"/>
                <a:satOff val="-438"/>
                <a:lumOff val="941"/>
                <a:alphaOff val="0"/>
                <a:tint val="70000"/>
                <a:shade val="100000"/>
                <a:alpha val="100000"/>
                <a:satMod val="150000"/>
              </a:schemeClr>
            </a:gs>
            <a:gs pos="100000">
              <a:schemeClr val="accent2">
                <a:hueOff val="7870424"/>
                <a:satOff val="-438"/>
                <a:lumOff val="941"/>
                <a:alphaOff val="0"/>
                <a:shade val="90000"/>
                <a:satMod val="110000"/>
              </a:schemeClr>
            </a:gs>
          </a:gsLst>
          <a:lin ang="5400000" scaled="0"/>
        </a:gradFill>
        <a:ln w="12700" cap="flat" cmpd="sng" algn="ctr">
          <a:solidFill>
            <a:schemeClr val="accent2">
              <a:hueOff val="7870424"/>
              <a:satOff val="-438"/>
              <a:lumOff val="941"/>
              <a:alphaOff val="0"/>
            </a:schemeClr>
          </a:solidFill>
          <a:prstDash val="solid"/>
        </a:ln>
        <a:effectLst>
          <a:outerShdw blurRad="88900" dist="50800" dir="11400000" sx="102000" sy="101000" algn="tl" rotWithShape="0">
            <a:srgbClr val="000000">
              <a:alpha val="35000"/>
            </a:srgbClr>
          </a:outerShdw>
        </a:effectLst>
        <a:scene3d>
          <a:camera prst="perspectiveFront" fov="4800000"/>
          <a:lightRig rig="morning" dir="tl"/>
        </a:scene3d>
        <a:sp3d prstMaterial="softmetal">
          <a:bevelT w="0" h="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C413936-E511-E748-BA1F-3EAEDD35F160}">
      <dsp:nvSpPr>
        <dsp:cNvPr id="0" name=""/>
        <dsp:cNvSpPr/>
      </dsp:nvSpPr>
      <dsp:spPr>
        <a:xfrm>
          <a:off x="6099306" y="803200"/>
          <a:ext cx="1278747" cy="1060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m-KH" sz="1400" b="0" kern="1200" dirty="0">
              <a:latin typeface="Khmer OS Bokor" panose="02000500000000020004" pitchFamily="2" charset="77"/>
              <a:cs typeface="Khmer OS Bokor" panose="02000500000000020004" pitchFamily="2" charset="77"/>
            </a:rPr>
            <a:t>វាយត​ម្លៃ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Khmer OS Siemreap" panose="02000500000000020004" pitchFamily="2" charset="77"/>
              <a:cs typeface="Khmer OS Siemreap" panose="02000500000000020004" pitchFamily="2" charset="77"/>
            </a:rPr>
            <a:t>Evaluate</a:t>
          </a:r>
        </a:p>
      </dsp:txBody>
      <dsp:txXfrm>
        <a:off x="6099306" y="803200"/>
        <a:ext cx="1278747" cy="1060250"/>
      </dsp:txXfrm>
    </dsp:sp>
    <dsp:sp modelId="{46BCD67D-17BB-2544-819D-87639ADC4F66}">
      <dsp:nvSpPr>
        <dsp:cNvPr id="0" name=""/>
        <dsp:cNvSpPr/>
      </dsp:nvSpPr>
      <dsp:spPr>
        <a:xfrm>
          <a:off x="7039970" y="277742"/>
          <a:ext cx="228218" cy="228218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2">
                <a:hueOff val="8854227"/>
                <a:satOff val="-493"/>
                <a:lumOff val="1058"/>
                <a:alphaOff val="0"/>
                <a:tint val="50000"/>
                <a:shade val="100000"/>
                <a:alpha val="100000"/>
                <a:satMod val="150000"/>
              </a:schemeClr>
            </a:gs>
            <a:gs pos="40000">
              <a:schemeClr val="accent2">
                <a:hueOff val="8854227"/>
                <a:satOff val="-493"/>
                <a:lumOff val="1058"/>
                <a:alphaOff val="0"/>
                <a:tint val="70000"/>
                <a:shade val="100000"/>
                <a:alpha val="100000"/>
                <a:satMod val="150000"/>
              </a:schemeClr>
            </a:gs>
            <a:gs pos="100000">
              <a:schemeClr val="accent2">
                <a:hueOff val="8854227"/>
                <a:satOff val="-493"/>
                <a:lumOff val="1058"/>
                <a:alphaOff val="0"/>
                <a:shade val="90000"/>
                <a:satMod val="110000"/>
              </a:schemeClr>
            </a:gs>
          </a:gsLst>
          <a:lin ang="5400000" scaled="0"/>
        </a:gradFill>
        <a:ln w="12700" cap="flat" cmpd="sng" algn="ctr">
          <a:solidFill>
            <a:schemeClr val="accent2">
              <a:hueOff val="8854227"/>
              <a:satOff val="-493"/>
              <a:lumOff val="1058"/>
              <a:alphaOff val="0"/>
            </a:schemeClr>
          </a:solidFill>
          <a:prstDash val="solid"/>
        </a:ln>
        <a:effectLst>
          <a:outerShdw blurRad="88900" dist="50800" dir="11400000" sx="102000" sy="101000" algn="tl" rotWithShape="0">
            <a:srgbClr val="000000">
              <a:alpha val="35000"/>
            </a:srgbClr>
          </a:outerShdw>
        </a:effectLst>
        <a:scene3d>
          <a:camera prst="perspectiveFront" fov="4800000"/>
          <a:lightRig rig="morning" dir="tl"/>
        </a:scene3d>
        <a:sp3d prstMaterial="softmetal">
          <a:bevelT w="0" h="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99C8802-C6DB-8A4F-B0A4-3F05BB913D68}">
      <dsp:nvSpPr>
        <dsp:cNvPr id="0" name=""/>
        <dsp:cNvSpPr/>
      </dsp:nvSpPr>
      <dsp:spPr>
        <a:xfrm rot="5400000">
          <a:off x="7715544" y="9968"/>
          <a:ext cx="805166" cy="1339779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2">
                <a:hueOff val="9838030"/>
                <a:satOff val="-548"/>
                <a:lumOff val="1176"/>
                <a:alphaOff val="0"/>
                <a:tint val="50000"/>
                <a:shade val="100000"/>
                <a:alpha val="100000"/>
                <a:satMod val="150000"/>
              </a:schemeClr>
            </a:gs>
            <a:gs pos="40000">
              <a:schemeClr val="accent2">
                <a:hueOff val="9838030"/>
                <a:satOff val="-548"/>
                <a:lumOff val="1176"/>
                <a:alphaOff val="0"/>
                <a:tint val="70000"/>
                <a:shade val="100000"/>
                <a:alpha val="100000"/>
                <a:satMod val="150000"/>
              </a:schemeClr>
            </a:gs>
            <a:gs pos="100000">
              <a:schemeClr val="accent2">
                <a:hueOff val="9838030"/>
                <a:satOff val="-548"/>
                <a:lumOff val="1176"/>
                <a:alphaOff val="0"/>
                <a:shade val="90000"/>
                <a:satMod val="110000"/>
              </a:schemeClr>
            </a:gs>
          </a:gsLst>
          <a:lin ang="5400000" scaled="0"/>
        </a:gradFill>
        <a:ln w="12700" cap="flat" cmpd="sng" algn="ctr">
          <a:solidFill>
            <a:schemeClr val="accent2">
              <a:hueOff val="9838030"/>
              <a:satOff val="-548"/>
              <a:lumOff val="1176"/>
              <a:alphaOff val="0"/>
            </a:schemeClr>
          </a:solidFill>
          <a:prstDash val="solid"/>
        </a:ln>
        <a:effectLst>
          <a:outerShdw blurRad="88900" dist="50800" dir="11400000" sx="102000" sy="101000" algn="tl" rotWithShape="0">
            <a:srgbClr val="000000">
              <a:alpha val="35000"/>
            </a:srgbClr>
          </a:outerShdw>
        </a:effectLst>
        <a:scene3d>
          <a:camera prst="perspectiveFront" fov="4800000"/>
          <a:lightRig rig="morning" dir="tl"/>
        </a:scene3d>
        <a:sp3d prstMaterial="softmetal">
          <a:bevelT w="0" h="0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06FDE4B-A74D-534E-AC0E-2D24413D4BF4}">
      <dsp:nvSpPr>
        <dsp:cNvPr id="0" name=""/>
        <dsp:cNvSpPr/>
      </dsp:nvSpPr>
      <dsp:spPr>
        <a:xfrm>
          <a:off x="7406463" y="410273"/>
          <a:ext cx="1558917" cy="1060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m-KH" sz="1400" b="0" kern="1200" dirty="0">
              <a:latin typeface="Khmer OS Siemreap" panose="02000500000000020004" pitchFamily="2" charset="77"/>
              <a:cs typeface="Khmer OS Siemreap" panose="02000500000000020004" pitchFamily="2" charset="77"/>
            </a:rPr>
            <a:t>  </a:t>
          </a:r>
          <a:r>
            <a:rPr lang="km-KH" sz="1400" b="0" kern="1200" dirty="0">
              <a:latin typeface="Khmer OS Bokor" panose="02000500000000020004" pitchFamily="2" charset="77"/>
              <a:cs typeface="Khmer OS Bokor" panose="02000500000000020004" pitchFamily="2" charset="77"/>
            </a:rPr>
            <a:t>បង្កើតថ្មី  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Khmer OS Siemreap" panose="02000500000000020004" pitchFamily="2" charset="77"/>
              <a:cs typeface="Khmer OS Siemreap" panose="02000500000000020004" pitchFamily="2" charset="77"/>
            </a:rPr>
            <a:t>Create</a:t>
          </a:r>
        </a:p>
      </dsp:txBody>
      <dsp:txXfrm>
        <a:off x="7406463" y="410273"/>
        <a:ext cx="1558917" cy="10602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0EB5464-104D-42EF-B5F1-DC795EA4B4D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K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FC867D-BA25-9C46-1461-EA54FE5465B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EB4116-6155-2049-8B1E-1317343EB3F3}" type="datetimeFigureOut">
              <a:rPr lang="en-KH" smtClean="0"/>
              <a:t>28/11/22</a:t>
            </a:fld>
            <a:endParaRPr lang="en-K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565F8C-44EB-5352-5199-F8A7594AC0E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K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A497BE-7AE3-0050-6FC7-A841CF310FE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061286-173B-FE45-8EDE-7243CE736870}" type="slidenum">
              <a:rPr lang="en-KH" smtClean="0"/>
              <a:t>‹#›</a:t>
            </a:fld>
            <a:endParaRPr lang="en-KH"/>
          </a:p>
        </p:txBody>
      </p:sp>
    </p:spTree>
    <p:extLst>
      <p:ext uri="{BB962C8B-B14F-4D97-AF65-F5344CB8AC3E}">
        <p14:creationId xmlns:p14="http://schemas.microsoft.com/office/powerpoint/2010/main" val="70342595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358B8D-FED6-4546-BF74-7E063C6CFB7C}" type="datetimeFigureOut">
              <a:rPr lang="en-US" smtClean="0"/>
              <a:t>11/28/22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DB75A8-6992-AF4A-B31C-47737CDF89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34677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3D1D8-1405-43ED-BCAC-204F86B8E5D0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9478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3D1D8-1405-43ED-BCAC-204F86B8E5D0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7935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3D1D8-1405-43ED-BCAC-204F86B8E5D0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5910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3D1D8-1405-43ED-BCAC-204F86B8E5D0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2735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3D1D8-1405-43ED-BCAC-204F86B8E5D0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1769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3D1D8-1405-43ED-BCAC-204F86B8E5D0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480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3D1D8-1405-43ED-BCAC-204F86B8E5D0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9399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3D1D8-1405-43ED-BCAC-204F86B8E5D0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6871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3D1D8-1405-43ED-BCAC-204F86B8E5D0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5864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3D1D8-1405-43ED-BCAC-204F86B8E5D0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9575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3D1D8-1405-43ED-BCAC-204F86B8E5D0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6278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3D1D8-1405-43ED-BCAC-204F86B8E5D0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3283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199" y="1295400"/>
            <a:ext cx="8228013" cy="1927225"/>
          </a:xfrm>
        </p:spPr>
        <p:txBody>
          <a:bodyPr tIns="0" bIns="0" anchor="b" anchorCtr="0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199" y="3307976"/>
            <a:ext cx="8228013" cy="1066800"/>
          </a:xfrm>
        </p:spPr>
        <p:txBody>
          <a:bodyPr tIns="0" bIns="0"/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38FD-A58E-8A4B-BD77-992F3EA03D9A}" type="datetime1">
              <a:rPr lang="en-US" smtClean="0"/>
              <a:t>11/28/22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292818" y="5804647"/>
            <a:ext cx="367088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sz="4400">
                <a:solidFill>
                  <a:schemeClr val="accent1"/>
                </a:solidFill>
                <a:latin typeface="Wingdings" pitchFamily="2" charset="2"/>
              </a:rPr>
              <a:t>S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40998-631D-F744-BC86-7AD0B17F6E05}" type="datetime1">
              <a:rPr lang="en-US" smtClean="0"/>
              <a:t>11/28/22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381001"/>
            <a:ext cx="3509683" cy="2209800"/>
          </a:xfrm>
        </p:spPr>
        <p:txBody>
          <a:bodyPr anchor="b"/>
          <a:lstStyle>
            <a:lvl1pPr algn="l">
              <a:defRPr sz="44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0" y="273050"/>
            <a:ext cx="3657600" cy="585311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2649071"/>
            <a:ext cx="3509683" cy="3388192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C7C4038-2506-1242-8025-55D5480704D5}" type="datetime1">
              <a:rPr lang="en-US" smtClean="0"/>
              <a:t>11/28/22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1425" y="381001"/>
            <a:ext cx="3635375" cy="2209800"/>
          </a:xfrm>
        </p:spPr>
        <p:txBody>
          <a:bodyPr anchor="b"/>
          <a:lstStyle>
            <a:lvl1pPr algn="l">
              <a:defRPr sz="44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51425" y="2649070"/>
            <a:ext cx="3635375" cy="3505667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3A4750-97AD-EE45-B15B-A63047C9D972}" type="datetime1">
              <a:rPr lang="en-US" smtClean="0"/>
              <a:t>11/28/22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28600" y="1143000"/>
            <a:ext cx="4267200" cy="4267200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1425" y="381001"/>
            <a:ext cx="3635375" cy="2209800"/>
          </a:xfrm>
        </p:spPr>
        <p:txBody>
          <a:bodyPr anchor="b"/>
          <a:lstStyle>
            <a:lvl1pPr algn="l">
              <a:defRPr sz="44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51425" y="2649070"/>
            <a:ext cx="3635375" cy="3505667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6BD8B39-3718-2F4F-8384-C4391991914A}" type="datetime1">
              <a:rPr lang="en-US" smtClean="0"/>
              <a:t>11/28/22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90600" y="2590800"/>
            <a:ext cx="3505200" cy="3505200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2479675" y="1260475"/>
            <a:ext cx="1254125" cy="1254125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269875" y="762000"/>
            <a:ext cx="2092325" cy="2092325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568388"/>
            <a:ext cx="8228013" cy="3468875"/>
          </a:xfrm>
        </p:spPr>
        <p:txBody>
          <a:bodyPr vert="eaVert"/>
          <a:lstStyle>
            <a:lvl5pPr>
              <a:defRPr/>
            </a:lvl5pPr>
            <a:lvl6pPr marL="1719072">
              <a:defRPr/>
            </a:lvl6pPr>
            <a:lvl7pPr marL="1719072">
              <a:defRPr/>
            </a:lvl7pPr>
            <a:lvl8pPr marL="1719072">
              <a:defRPr/>
            </a:lvl8pPr>
            <a:lvl9pPr marL="1719072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CB86F-AB05-BE47-B5C0-D05B01D4E551}" type="datetime1">
              <a:rPr lang="en-US" smtClean="0"/>
              <a:t>11/28/22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6600" y="274638"/>
            <a:ext cx="1524000" cy="5851525"/>
          </a:xfrm>
        </p:spPr>
        <p:txBody>
          <a:bodyPr vert="eaVert" anchor="t" anchorCtr="0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16859"/>
            <a:ext cx="6019800" cy="5615642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264A9-7CAC-7245-BB11-6195C43D44D7}" type="datetime1">
              <a:rPr lang="en-US" smtClean="0"/>
              <a:t>11/28/22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91FA9-B291-284D-BD57-2A333CFA2530}" type="datetime1">
              <a:rPr lang="en-US" smtClean="0"/>
              <a:t>11/28/22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E58BE-33BB-404E-856A-8C261DD54018}" type="datetime1">
              <a:rPr lang="en-US" smtClean="0"/>
              <a:t>11/28/22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36694"/>
            <a:ext cx="6400800" cy="1362075"/>
          </a:xfrm>
        </p:spPr>
        <p:txBody>
          <a:bodyPr anchor="b" anchorCtr="0"/>
          <a:lstStyle>
            <a:lvl1pPr algn="r">
              <a:defRPr sz="46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399" y="3609695"/>
            <a:ext cx="5181601" cy="1500187"/>
          </a:xfrm>
        </p:spPr>
        <p:txBody>
          <a:bodyPr anchor="t" anchorCtr="0"/>
          <a:lstStyle>
            <a:lvl1pPr marL="0" indent="0" algn="r">
              <a:spcBef>
                <a:spcPts val="300"/>
              </a:spcBef>
              <a:buNone/>
              <a:defRPr sz="1800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B9CDAAC-651A-4B43-A500-B7403E1A80FF}" type="datetime1">
              <a:rPr lang="en-US" smtClean="0"/>
              <a:t>11/28/22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238999" y="6356350"/>
            <a:ext cx="144621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292818" y="5804647"/>
            <a:ext cx="367088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sz="4400">
                <a:solidFill>
                  <a:schemeClr val="accent1"/>
                </a:solidFill>
                <a:latin typeface="Wingdings" pitchFamily="2" charset="2"/>
              </a:rPr>
              <a:t>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0664" y="2784475"/>
            <a:ext cx="3767328" cy="325278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4753" y="2784475"/>
            <a:ext cx="3767328" cy="325278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tabLst/>
              <a:defRPr sz="1600"/>
            </a:lvl6pPr>
            <a:lvl7pPr marL="2173288" indent="-227013">
              <a:tabLst/>
              <a:defRPr sz="1600"/>
            </a:lvl7pPr>
            <a:lvl8pPr marL="2398713" indent="-227013">
              <a:tabLst/>
              <a:defRPr sz="1600"/>
            </a:lvl8pPr>
            <a:lvl9pPr marL="2625725" indent="-227013">
              <a:tabLst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9F6CD-18F2-0049-925A-19A00A9EB45C}" type="datetime1">
              <a:rPr lang="en-US" smtClean="0"/>
              <a:t>11/28/22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2232211"/>
            <a:ext cx="3767328" cy="762000"/>
          </a:xfrm>
        </p:spPr>
        <p:txBody>
          <a:bodyPr anchor="b">
            <a:noAutofit/>
          </a:bodyPr>
          <a:lstStyle>
            <a:lvl1pPr marL="0" indent="0" algn="ctr">
              <a:lnSpc>
                <a:spcPts val="26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0664" y="3160059"/>
            <a:ext cx="3767328" cy="289149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1578" y="2232211"/>
            <a:ext cx="3767328" cy="762000"/>
          </a:xfrm>
        </p:spPr>
        <p:txBody>
          <a:bodyPr anchor="b">
            <a:noAutofit/>
          </a:bodyPr>
          <a:lstStyle>
            <a:lvl1pPr marL="0" indent="0" algn="ctr">
              <a:lnSpc>
                <a:spcPts val="26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1578" y="3160059"/>
            <a:ext cx="3767328" cy="289149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952AE-874D-6246-99CB-AF0948452A85}" type="datetime1">
              <a:rPr lang="en-US" smtClean="0"/>
              <a:t>11/28/22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2784475"/>
            <a:ext cx="7656512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0B72B-9AF2-6941-8CCE-CE2FAD550643}" type="datetime1">
              <a:rPr lang="en-US" smtClean="0"/>
              <a:t>11/28/22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762000" y="4497070"/>
            <a:ext cx="7656512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6008" y="2784475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A31F8-722D-3B46-9D26-088FBF225148}" type="datetime1">
              <a:rPr lang="en-US" smtClean="0"/>
              <a:t>11/28/22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36008" y="4497070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740664" y="2784475"/>
            <a:ext cx="3767328" cy="325278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6008" y="2784475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26C09-6234-A246-97B0-6E7013F8EA56}" type="datetime1">
              <a:rPr lang="en-US" smtClean="0"/>
              <a:t>11/28/22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36008" y="4497070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73288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2572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739775" y="2784475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739775" y="4497070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73288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2572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551A2-F878-3443-898F-E7B328F93D33}" type="datetime1">
              <a:rPr lang="en-US" smtClean="0"/>
              <a:t>11/28/22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4514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9775" y="2770094"/>
            <a:ext cx="7662864" cy="32671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B4F0CBF-7B6E-9642-9D33-1DB2E010ADD6}" type="datetime1">
              <a:rPr lang="en-US" smtClean="0"/>
              <a:t>11/28/22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789613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6356350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SzPct val="90000"/>
        <a:buFont typeface="Wingdings" pitchFamily="2" charset="2"/>
        <a:buChar char="S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S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" pitchFamily="2" charset="2"/>
        <a:buChar char="S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S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" pitchFamily="2" charset="2"/>
        <a:buChar char="S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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pxhere.com/en/photo/629048" TargetMode="External"/><Relationship Id="rId4" Type="http://schemas.openxmlformats.org/officeDocument/2006/relationships/image" Target="../media/image2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2330" y="2879804"/>
            <a:ext cx="8228013" cy="1927225"/>
          </a:xfrm>
        </p:spPr>
        <p:txBody>
          <a:bodyPr/>
          <a:lstStyle/>
          <a:p>
            <a:pPr>
              <a:lnSpc>
                <a:spcPct val="150000"/>
              </a:lnSpc>
            </a:pPr>
            <a:br>
              <a:rPr lang="en-US" sz="4000" dirty="0"/>
            </a:br>
            <a:r>
              <a:rPr lang="km-KH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hmer OS Muol Light" panose="02000500000000020004" pitchFamily="2" charset="0"/>
                <a:cs typeface="Khmer OS Muol Light" panose="02000500000000020004" pitchFamily="2" charset="0"/>
              </a:rPr>
              <a:t>ធនាគារសំណួរ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hmer OS Muol Light" panose="02000500000000020004" pitchFamily="2" charset="0"/>
              <a:cs typeface="Khmer OS Muol Light" panose="02000500000000020004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992" y="5853409"/>
            <a:ext cx="8228013" cy="75777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km-KH" sz="2400" b="1" dirty="0">
                <a:solidFill>
                  <a:schemeClr val="tx1"/>
                </a:solidFill>
                <a:latin typeface="Khmer OS Content" panose="02000500000000020004" pitchFamily="2" charset="0"/>
                <a:cs typeface="Khmer OS Content" panose="02000500000000020004" pitchFamily="2" charset="0"/>
              </a:rPr>
              <a:t>ភ្នំពេញ ឆ្នាំ២០២២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748DD26A-41EC-7C3D-5BFC-AFD340B0ABE0}"/>
              </a:ext>
            </a:extLst>
          </p:cNvPr>
          <p:cNvSpPr txBox="1">
            <a:spLocks/>
          </p:cNvSpPr>
          <p:nvPr/>
        </p:nvSpPr>
        <p:spPr>
          <a:xfrm>
            <a:off x="457991" y="4853859"/>
            <a:ext cx="8228013" cy="834014"/>
          </a:xfrm>
          <a:prstGeom prst="rect">
            <a:avLst/>
          </a:prstGeom>
        </p:spPr>
        <p:txBody>
          <a:bodyPr vert="horz" lIns="91440" tIns="0" rIns="91440" bIns="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/>
              </a:buClr>
              <a:buSzPct val="90000"/>
              <a:buFont typeface="Wingdings" pitchFamily="2" charset="2"/>
              <a:buNone/>
              <a:defRPr sz="18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km-KH" sz="2400" b="1" dirty="0">
                <a:latin typeface="Khmer OS Bokor" panose="02000500000000020004" pitchFamily="2" charset="77"/>
                <a:cs typeface="Khmer OS Bokor" panose="02000500000000020004" pitchFamily="2" charset="77"/>
              </a:rPr>
              <a:t>ការបង្កើតតេស្តដែលមានសុពលភាព និងជឿទុកចិត្ត</a:t>
            </a:r>
            <a:endParaRPr lang="en-US" sz="2400" b="1" dirty="0">
              <a:latin typeface="Khmer OS Bokor" panose="02000500000000020004" pitchFamily="2" charset="77"/>
              <a:cs typeface="Khmer OS Bokor" panose="02000500000000020004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3798E0-6A34-646B-561B-37BE47338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1</a:t>
            </a:fld>
            <a:endParaRPr lang="en-US"/>
          </a:p>
        </p:txBody>
      </p:sp>
      <p:pic>
        <p:nvPicPr>
          <p:cNvPr id="1026" name="Picture 2" descr="How To Score Well For Physics MCQ - PMC.SG EDUCATION GROUP">
            <a:extLst>
              <a:ext uri="{FF2B5EF4-FFF2-40B4-BE49-F238E27FC236}">
                <a16:creationId xmlns:a16="http://schemas.microsoft.com/office/drawing/2014/main" id="{6889310A-9ABE-EB7F-47C8-8D53341DBA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311" y="51896"/>
            <a:ext cx="5897149" cy="398671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8460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7579"/>
            <a:ext cx="8229600" cy="1143000"/>
          </a:xfrm>
        </p:spPr>
        <p:txBody>
          <a:bodyPr/>
          <a:lstStyle/>
          <a:p>
            <a:br>
              <a:rPr lang="km-KH" sz="2800" dirty="0">
                <a:latin typeface="Khmer OS Muol Light" panose="02000500000000020004" pitchFamily="2" charset="77"/>
                <a:cs typeface="Khmer OS Muol Light" panose="02000500000000020004" pitchFamily="2" charset="77"/>
              </a:rPr>
            </a:br>
            <a:r>
              <a:rPr lang="km-KH" sz="2800" dirty="0">
                <a:latin typeface="Khmer OS Muol Light" panose="02000500000000020004" pitchFamily="2" charset="77"/>
                <a:cs typeface="Khmer OS Muol Light" panose="02000500000000020004" pitchFamily="2" charset="77"/>
              </a:rPr>
              <a:t>ការសរសេរគោលបំណងមេរៀន</a:t>
            </a:r>
            <a:br>
              <a:rPr lang="km-KH" sz="2800" dirty="0">
                <a:latin typeface="Khmer OS Muol Light" panose="02000500000000020004" pitchFamily="2" charset="77"/>
                <a:cs typeface="Khmer OS Muol Light" panose="02000500000000020004" pitchFamily="2" charset="77"/>
              </a:rPr>
            </a:br>
            <a:r>
              <a:rPr lang="en-US" sz="2800" dirty="0">
                <a:latin typeface="Khmer OS Muol Light" panose="02000500000000020004" pitchFamily="2" charset="77"/>
                <a:cs typeface="Khmer OS Muol Light" panose="02000500000000020004" pitchFamily="2" charset="77"/>
              </a:rPr>
              <a:t>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752A96-D004-0CB3-7178-CD57633E3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10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BB8740-CECB-A764-13F6-096D1128D0E9}"/>
              </a:ext>
            </a:extLst>
          </p:cNvPr>
          <p:cNvSpPr txBox="1"/>
          <p:nvPr/>
        </p:nvSpPr>
        <p:spPr>
          <a:xfrm>
            <a:off x="779792" y="5384750"/>
            <a:ext cx="7907008" cy="115416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m-KH" sz="2400" dirty="0">
                <a:latin typeface="Khmer OS Muol Light" panose="02000500000000020004" pitchFamily="2" charset="77"/>
                <a:cs typeface="Khmer OS Muol Light" panose="02000500000000020004" pitchFamily="2" charset="77"/>
              </a:rPr>
              <a:t>ចាប់ផ្ដើម​ពិចារណាពី​គោលដៅ​មេរៀន</a:t>
            </a:r>
          </a:p>
          <a:p>
            <a:pPr algn="ctr">
              <a:lnSpc>
                <a:spcPct val="150000"/>
              </a:lnSpc>
            </a:pPr>
            <a:r>
              <a:rPr lang="km-KH" sz="2400" dirty="0">
                <a:latin typeface="Khmer OS Muol Light" panose="02000500000000020004" pitchFamily="2" charset="77"/>
                <a:cs typeface="Khmer OS Muol Light" panose="02000500000000020004" pitchFamily="2" charset="77"/>
              </a:rPr>
              <a:t>ដែលលោកគ្រូ</a:t>
            </a:r>
            <a:r>
              <a:rPr lang="en-US" sz="2400" dirty="0">
                <a:latin typeface="Khmer OS Muol Light" panose="02000500000000020004" pitchFamily="2" charset="77"/>
                <a:cs typeface="Khmer OS Muol Light" panose="02000500000000020004" pitchFamily="2" charset="77"/>
              </a:rPr>
              <a:t> </a:t>
            </a:r>
            <a:r>
              <a:rPr lang="km-KH" sz="2400" dirty="0">
                <a:latin typeface="Khmer OS Muol Light" panose="02000500000000020004" pitchFamily="2" charset="77"/>
                <a:cs typeface="Khmer OS Muol Light" panose="02000500000000020004" pitchFamily="2" charset="77"/>
              </a:rPr>
              <a:t>អ្នកគ្រូរំពឹងទុក</a:t>
            </a:r>
            <a:endParaRPr lang="en-US" sz="2400" dirty="0">
              <a:latin typeface="Khmer OS Muol Light" panose="02000500000000020004" pitchFamily="2" charset="77"/>
              <a:cs typeface="Khmer OS Muol Light" panose="02000500000000020004" pitchFamily="2" charset="77"/>
            </a:endParaRPr>
          </a:p>
        </p:txBody>
      </p:sp>
      <p:pic>
        <p:nvPicPr>
          <p:cNvPr id="21506" name="Picture 2" descr="Surface Area Of Cube And Cuboid Gr 9 - Lessons - Blendspace">
            <a:extLst>
              <a:ext uri="{FF2B5EF4-FFF2-40B4-BE49-F238E27FC236}">
                <a16:creationId xmlns:a16="http://schemas.microsoft.com/office/drawing/2014/main" id="{AD6A8AA5-FCE1-310B-6C92-6CAB99F59F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885" y="1609927"/>
            <a:ext cx="6531429" cy="3695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47680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0862" y="3851096"/>
            <a:ext cx="8042276" cy="3774333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km-KH" sz="3600" b="1" i="1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ពោលគឺ ប្រសិន​បើ​អ្នក​ដឹង​ពីទី​កន្លែង​ដែល​អ្នក​ចង់​ទៅ​ នោះ​វាងាយស្រួល​នឹង​ដឹងពី​អ្វី​ដែល​ត្រូវ​ធ្វើ​ដើម្បី​ទៅ​ដល់​ទី​នោះ...</a:t>
            </a:r>
            <a:endParaRPr lang="en-US" sz="3600" b="1" i="1" dirty="0">
              <a:latin typeface="Khmer OS Siemreap" panose="02000500000000020004" pitchFamily="2" charset="0"/>
              <a:cs typeface="Khmer OS Siemreap" panose="02000500000000020004" pitchFamily="2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080CA1-C282-3878-929F-7917B83C6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11</a:t>
            </a:fld>
            <a:endParaRPr lang="en-US"/>
          </a:p>
        </p:txBody>
      </p:sp>
      <p:pic>
        <p:nvPicPr>
          <p:cNvPr id="17410" name="Picture 2" descr="Career Objective Or Resume Objective Samples &amp; Writing Tips - Talent Economy">
            <a:extLst>
              <a:ext uri="{FF2B5EF4-FFF2-40B4-BE49-F238E27FC236}">
                <a16:creationId xmlns:a16="http://schemas.microsoft.com/office/drawing/2014/main" id="{3C54A485-407A-B4BE-25A4-E37AB62CF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394" y="283689"/>
            <a:ext cx="6551212" cy="3460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10107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07" y="443113"/>
            <a:ext cx="8229600" cy="1143000"/>
          </a:xfrm>
        </p:spPr>
        <p:txBody>
          <a:bodyPr/>
          <a:lstStyle/>
          <a:p>
            <a:r>
              <a:rPr lang="en-US" sz="3600" dirty="0">
                <a:latin typeface="Khmer OS Muol Light" panose="02000500000000020004" pitchFamily="2" charset="0"/>
                <a:cs typeface="Khmer OS Muol Light" panose="02000500000000020004" pitchFamily="2" charset="0"/>
              </a:rPr>
              <a:t>2. </a:t>
            </a:r>
            <a:r>
              <a:rPr lang="km-KH" sz="3600" dirty="0">
                <a:latin typeface="Khmer OS Muol Light" panose="02000500000000020004" pitchFamily="2" charset="0"/>
                <a:cs typeface="Khmer OS Muol Light" panose="02000500000000020004" pitchFamily="2" charset="0"/>
              </a:rPr>
              <a:t>ការ​កំណត់​គោលបំណង​មេរៀន</a:t>
            </a:r>
            <a:endParaRPr lang="en-US" sz="3600" dirty="0">
              <a:latin typeface="Khmer OS Muol Light" panose="02000500000000020004" pitchFamily="2" charset="0"/>
              <a:cs typeface="Khmer OS Muol Light" panose="02000500000000020004" pitchFamily="2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km-KH" sz="3200" i="1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គោលបំណង​មេរៀន​ ត្រូវ​បានកំណត់​ដោយ៖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km-KH" sz="3200" i="1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“ ...ការ​បកស្រាយ​យ៉ាង​ប្រាកដ​ និង​ជាក់ច្បាស់ពី​គោលដៅ ឬបំលាស់ប្ដូរ​របស់​សិស្ស​ដែល​គ្រូ​បង្រៀន​គួរតែ​អង្កេត​​ពេលទទួល​បាន​លទ្ធ​ផល</a:t>
            </a:r>
            <a:r>
              <a:rPr lang="en-US" sz="3200" i="1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”</a:t>
            </a:r>
            <a:r>
              <a:rPr lang="km-KH" sz="3200" i="1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CA5168-A767-06A0-D85C-59C5CC870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2458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069" y="445032"/>
            <a:ext cx="8042276" cy="1360277"/>
          </a:xfrm>
        </p:spPr>
        <p:txBody>
          <a:bodyPr/>
          <a:lstStyle/>
          <a:p>
            <a:r>
              <a:rPr lang="km-KH" sz="2800" dirty="0">
                <a:latin typeface="Khmer OS Muol Light" panose="02000500000000020004" pitchFamily="2" charset="0"/>
                <a:cs typeface="Khmer OS Muol Light" panose="02000500000000020004" pitchFamily="2" charset="0"/>
              </a:rPr>
              <a:t>ផ្នែក​នានានៃ​គោលបំណង</a:t>
            </a:r>
            <a:endParaRPr lang="en-US" sz="2800" dirty="0">
              <a:latin typeface="Khmer OS Muol Light" panose="02000500000000020004" pitchFamily="2" charset="0"/>
              <a:cs typeface="Khmer OS Muol Light" panose="02000500000000020004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km-KH" sz="2800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គោលបំណង​មេរៀន​គួរ​តែ​មាន ២ ឬ ៣ ផ្នែករួម​មាន៖</a:t>
            </a:r>
            <a:r>
              <a:rPr lang="en-US" sz="2800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 </a:t>
            </a:r>
          </a:p>
          <a:p>
            <a:pPr lvl="1">
              <a:lnSpc>
                <a:spcPct val="150000"/>
              </a:lnSpc>
            </a:pPr>
            <a:r>
              <a:rPr lang="km-KH" sz="2800" dirty="0">
                <a:solidFill>
                  <a:schemeClr val="accent3">
                    <a:lumMod val="75000"/>
                  </a:schemeClr>
                </a:solidFill>
                <a:latin typeface="Khmer OS Siemreap" panose="02000500000000020004" pitchFamily="2" charset="0"/>
                <a:cs typeface="Khmer OS Siemreap" panose="02000500000000020004" pitchFamily="2" charset="0"/>
              </a:rPr>
              <a:t>ខ្លឹមសារមេរៀន</a:t>
            </a:r>
            <a:endParaRPr lang="en-US" sz="2800" dirty="0">
              <a:solidFill>
                <a:schemeClr val="accent3">
                  <a:lumMod val="75000"/>
                </a:schemeClr>
              </a:solidFill>
              <a:latin typeface="Khmer OS Siemreap" panose="02000500000000020004" pitchFamily="2" charset="0"/>
              <a:cs typeface="Khmer OS Siemreap" panose="02000500000000020004" pitchFamily="2" charset="0"/>
            </a:endParaRPr>
          </a:p>
          <a:p>
            <a:pPr lvl="1">
              <a:lnSpc>
                <a:spcPct val="150000"/>
              </a:lnSpc>
            </a:pPr>
            <a:r>
              <a:rPr lang="km-KH" sz="2800" dirty="0">
                <a:solidFill>
                  <a:srgbClr val="AA5816"/>
                </a:solidFill>
                <a:latin typeface="Khmer OS Siemreap" panose="02000500000000020004" pitchFamily="2" charset="0"/>
                <a:cs typeface="Khmer OS Siemreap" panose="02000500000000020004" pitchFamily="2" charset="0"/>
              </a:rPr>
              <a:t>បំណិន </a:t>
            </a:r>
            <a:r>
              <a:rPr lang="en-US" sz="2800" dirty="0">
                <a:solidFill>
                  <a:srgbClr val="AA5816"/>
                </a:solidFill>
                <a:latin typeface="Khmer OS Siemreap" panose="02000500000000020004" pitchFamily="2" charset="0"/>
                <a:cs typeface="Khmer OS Siemreap" panose="02000500000000020004" pitchFamily="2" charset="0"/>
              </a:rPr>
              <a:t>/</a:t>
            </a:r>
            <a:r>
              <a:rPr lang="km-KH" sz="2800" dirty="0">
                <a:solidFill>
                  <a:srgbClr val="AA5816"/>
                </a:solidFill>
                <a:latin typeface="Khmer OS Siemreap" panose="02000500000000020004" pitchFamily="2" charset="0"/>
                <a:cs typeface="Khmer OS Siemreap" panose="02000500000000020004" pitchFamily="2" charset="0"/>
              </a:rPr>
              <a:t>កម្រិតពុទ្ធិតាមប្ល៊ូម</a:t>
            </a:r>
            <a:endParaRPr lang="en-US" sz="2800" dirty="0">
              <a:solidFill>
                <a:srgbClr val="AA5816"/>
              </a:solidFill>
              <a:latin typeface="Khmer OS Siemreap" panose="02000500000000020004" pitchFamily="2" charset="0"/>
              <a:cs typeface="Khmer OS Siemreap" panose="02000500000000020004" pitchFamily="2" charset="0"/>
            </a:endParaRPr>
          </a:p>
          <a:p>
            <a:pPr lvl="1">
              <a:lnSpc>
                <a:spcPct val="150000"/>
              </a:lnSpc>
            </a:pPr>
            <a:r>
              <a:rPr lang="km-KH" sz="2800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លក្ខខណ្ឌ​នៃ​ការ​រៀន​</a:t>
            </a:r>
            <a:r>
              <a:rPr lang="en-US" sz="2800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(</a:t>
            </a:r>
            <a:r>
              <a:rPr lang="km-KH" sz="2800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ជាជម្រើស</a:t>
            </a:r>
            <a:r>
              <a:rPr lang="en-US" sz="2800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)</a:t>
            </a:r>
          </a:p>
          <a:p>
            <a:pPr lvl="1">
              <a:lnSpc>
                <a:spcPct val="150000"/>
              </a:lnSpc>
            </a:pPr>
            <a:endParaRPr lang="en-US" sz="2800" dirty="0">
              <a:latin typeface="Khmer OS Siemreap" panose="02000500000000020004" pitchFamily="2" charset="0"/>
              <a:cs typeface="Khmer OS Siemreap" panose="02000500000000020004" pitchFamily="2" charset="0"/>
            </a:endParaRPr>
          </a:p>
        </p:txBody>
      </p:sp>
      <p:pic>
        <p:nvPicPr>
          <p:cNvPr id="4" name="Picture 3" descr="th-2.jpe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341" y="3785118"/>
            <a:ext cx="2400266" cy="2400266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A554BB-9CDA-FBB3-3712-2A13D1587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8453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399406"/>
            <a:ext cx="8042276" cy="809764"/>
          </a:xfrm>
        </p:spPr>
        <p:txBody>
          <a:bodyPr/>
          <a:lstStyle/>
          <a:p>
            <a:r>
              <a:rPr lang="km-KH" sz="3200" dirty="0">
                <a:latin typeface="Khmer OS Muol Light" panose="02000500000000020004" pitchFamily="2" charset="77"/>
                <a:cs typeface="Khmer OS Muol Light" panose="02000500000000020004" pitchFamily="2" charset="77"/>
              </a:rPr>
              <a:t>ឧទាហរណ៍</a:t>
            </a:r>
            <a:r>
              <a:rPr lang="en-US" sz="3200" dirty="0">
                <a:latin typeface="Khmer OS Muol Light" panose="02000500000000020004" pitchFamily="2" charset="77"/>
                <a:cs typeface="Khmer OS Muol Light" panose="02000500000000020004" pitchFamily="2" charset="77"/>
              </a:rPr>
              <a:t>. . . 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291442" y="1815185"/>
          <a:ext cx="8300107" cy="507371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3508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94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998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09815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km-KH" sz="2400" b="1" dirty="0">
                          <a:solidFill>
                            <a:srgbClr val="AA5816"/>
                          </a:solidFill>
                          <a:latin typeface="Khmer OS Siemreap" panose="02000500000000020004" pitchFamily="2" charset="0"/>
                          <a:cs typeface="Khmer OS Siemreap" panose="02000500000000020004" pitchFamily="2" charset="0"/>
                        </a:rPr>
                        <a:t>ខ្លឹមសារ</a:t>
                      </a:r>
                      <a:endParaRPr lang="en-US" sz="2400" b="1" dirty="0">
                        <a:solidFill>
                          <a:srgbClr val="AA5816"/>
                        </a:solidFill>
                        <a:latin typeface="Khmer OS Siemreap" panose="02000500000000020004" pitchFamily="2" charset="0"/>
                        <a:cs typeface="Khmer OS Siemreap" panose="02000500000000020004" pitchFamily="2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km-KH" sz="2400" dirty="0">
                          <a:latin typeface="Khmer OS Siemreap" panose="02000500000000020004" pitchFamily="2" charset="0"/>
                          <a:cs typeface="Khmer OS Siemreap" panose="02000500000000020004" pitchFamily="2" charset="0"/>
                        </a:rPr>
                        <a:t>ចំណេះដឹង​ </a:t>
                      </a:r>
                      <a:r>
                        <a:rPr lang="km-KH" sz="2400" baseline="0" dirty="0">
                          <a:latin typeface="Khmer OS Siemreap" panose="02000500000000020004" pitchFamily="2" charset="0"/>
                          <a:cs typeface="Khmer OS Siemreap" panose="02000500000000020004" pitchFamily="2" charset="0"/>
                        </a:rPr>
                        <a:t>នៃទំនាក់ទំនង​រវាង​អាកាសធាតុ រូបសាស្ត្រ ភូមិសាស្ត្រ​ និង​ការដាំដុះ​</a:t>
                      </a:r>
                      <a:endParaRPr lang="en-US" sz="2400" dirty="0">
                        <a:latin typeface="Khmer OS Siemreap" panose="02000500000000020004" pitchFamily="2" charset="0"/>
                        <a:cs typeface="Khmer OS Siemreap" panose="02000500000000020004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400" dirty="0">
                        <a:latin typeface="Khmer OS Siemreap" panose="02000500000000020004" pitchFamily="2" charset="0"/>
                        <a:cs typeface="Khmer OS Siemreap" panose="02000500000000020004" pitchFamily="2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endParaRPr lang="en-US" sz="2400" dirty="0">
                        <a:latin typeface="Khmer OS Siemreap" panose="02000500000000020004" pitchFamily="2" charset="0"/>
                        <a:cs typeface="Khmer OS Siemreap" panose="02000500000000020004" pitchFamily="2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dirty="0">
                          <a:latin typeface="Khmer OS Siemreap" panose="02000500000000020004" pitchFamily="2" charset="0"/>
                          <a:cs typeface="Khmer OS Siemreap" panose="02000500000000020004" pitchFamily="2" charset="0"/>
                        </a:rPr>
                        <a:t>+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endParaRPr lang="en-US" sz="2400" dirty="0">
                        <a:latin typeface="Khmer OS Siemreap" panose="02000500000000020004" pitchFamily="2" charset="0"/>
                        <a:cs typeface="Khmer OS Siemreap" panose="02000500000000020004" pitchFamily="2" charset="0"/>
                      </a:endParaRPr>
                    </a:p>
                    <a:p>
                      <a:pPr algn="ctr"/>
                      <a:r>
                        <a:rPr lang="en-US" sz="2400" b="0" i="0" dirty="0">
                          <a:latin typeface="Wingdings"/>
                          <a:ea typeface="Wingdings"/>
                          <a:cs typeface="Wingdings"/>
                        </a:rPr>
                        <a:t>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0" dirty="0">
                          <a:latin typeface="Wingdings"/>
                          <a:ea typeface="Wingdings"/>
                          <a:cs typeface="Wingdings"/>
                        </a:rPr>
                        <a:t></a:t>
                      </a:r>
                      <a:endParaRPr lang="en-US" sz="2400" dirty="0">
                        <a:latin typeface="Khmer OS Siemreap" panose="02000500000000020004" pitchFamily="2" charset="0"/>
                        <a:cs typeface="Khmer OS Siemreap" panose="02000500000000020004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km-KH" sz="2400" b="1" dirty="0">
                          <a:solidFill>
                            <a:srgbClr val="AA5816"/>
                          </a:solidFill>
                          <a:latin typeface="Khmer OS Siemreap" panose="02000500000000020004" pitchFamily="2" charset="0"/>
                          <a:cs typeface="Khmer OS Siemreap" panose="02000500000000020004" pitchFamily="2" charset="0"/>
                        </a:rPr>
                        <a:t>បំណិន</a:t>
                      </a:r>
                      <a:r>
                        <a:rPr lang="en-US" sz="2400" b="1" dirty="0">
                          <a:solidFill>
                            <a:srgbClr val="AA5816"/>
                          </a:solidFill>
                          <a:latin typeface="Khmer OS Siemreap" panose="02000500000000020004" pitchFamily="2" charset="0"/>
                          <a:cs typeface="Khmer OS Siemreap" panose="02000500000000020004" pitchFamily="2" charset="0"/>
                        </a:rPr>
                        <a:t>/</a:t>
                      </a:r>
                      <a:r>
                        <a:rPr lang="km-KH" sz="2400" b="1" dirty="0">
                          <a:solidFill>
                            <a:srgbClr val="AA5816"/>
                          </a:solidFill>
                          <a:latin typeface="Khmer OS Siemreap" panose="02000500000000020004" pitchFamily="2" charset="0"/>
                          <a:cs typeface="Khmer OS Siemreap" panose="02000500000000020004" pitchFamily="2" charset="0"/>
                        </a:rPr>
                        <a:t>កម្រិតពុទ្ធិ</a:t>
                      </a:r>
                      <a:endParaRPr lang="en-US" sz="2400" b="1" dirty="0">
                        <a:solidFill>
                          <a:srgbClr val="AA5816"/>
                        </a:solidFill>
                        <a:latin typeface="Khmer OS Siemreap" panose="02000500000000020004" pitchFamily="2" charset="0"/>
                        <a:cs typeface="Khmer OS Siemreap" panose="02000500000000020004" pitchFamily="2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km-KH" sz="2400" dirty="0">
                          <a:latin typeface="Khmer OS Siemreap" panose="02000500000000020004" pitchFamily="2" charset="0"/>
                          <a:cs typeface="Khmer OS Siemreap" panose="02000500000000020004" pitchFamily="2" charset="0"/>
                        </a:rPr>
                        <a:t>សមត្ថភាព​នៃ​ការវិភាគ​ទំនាក់ទំនង</a:t>
                      </a:r>
                      <a:endParaRPr lang="en-US" sz="2400" dirty="0">
                        <a:latin typeface="Khmer OS Siemreap" panose="02000500000000020004" pitchFamily="2" charset="0"/>
                        <a:cs typeface="Khmer OS Siemreap" panose="02000500000000020004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337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400" dirty="0">
                        <a:latin typeface="Khmer OS Siemreap" panose="02000500000000020004" pitchFamily="2" charset="0"/>
                        <a:cs typeface="Khmer OS Siemreap" panose="02000500000000020004" pitchFamily="2" charset="0"/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/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400" dirty="0">
                        <a:latin typeface="Khmer OS Siemreap" panose="02000500000000020004" pitchFamily="2" charset="0"/>
                        <a:cs typeface="Khmer OS Siemreap" panose="02000500000000020004" pitchFamily="2" charset="0"/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56192"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km-KH" sz="2400" b="1" i="0" dirty="0">
                          <a:solidFill>
                            <a:srgbClr val="AA5816"/>
                          </a:solidFill>
                          <a:latin typeface="Khmer OS Siemreap" panose="02000500000000020004" pitchFamily="2" charset="0"/>
                          <a:cs typeface="Khmer OS Siemreap" panose="02000500000000020004" pitchFamily="2" charset="0"/>
                        </a:rPr>
                        <a:t>​គោលបំណង​បង្រៀន​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km-KH" sz="2400" i="1" dirty="0">
                          <a:latin typeface="Khmer OS Siemreap" panose="02000500000000020004" pitchFamily="2" charset="0"/>
                          <a:cs typeface="Khmer OS Siemreap" panose="02000500000000020004" pitchFamily="2" charset="0"/>
                        </a:rPr>
                        <a:t>សិស្ស​អាច​កំណត់​លក្ខណៈរូបសាស្ត្រ​ទូទៅ​នៃ​តំបន់មួយ​ផ្អែកលើ​ចំណេះដឹង​នៃ​អាកាសធាតុ​និង​ការដាំដុះ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8F8FBC2-8491-CD9E-FDAC-55E200325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553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584231"/>
            <a:ext cx="8042276" cy="790039"/>
          </a:xfrm>
        </p:spPr>
        <p:txBody>
          <a:bodyPr/>
          <a:lstStyle/>
          <a:p>
            <a:r>
              <a:rPr lang="km-KH" sz="3200" dirty="0">
                <a:latin typeface="Khmer OS Muol Light" panose="02000500000000020004" pitchFamily="2" charset="77"/>
                <a:cs typeface="Khmer OS Muol Light" panose="02000500000000020004" pitchFamily="2" charset="77"/>
              </a:rPr>
              <a:t>ការ​បូក​បញ្ចូល​លក្ខខណ្ឌ</a:t>
            </a:r>
            <a:r>
              <a:rPr lang="en-US" sz="3200" dirty="0">
                <a:latin typeface="Khmer OS Muol Light" panose="02000500000000020004" pitchFamily="2" charset="77"/>
                <a:cs typeface="Khmer OS Muol Light" panose="02000500000000020004" pitchFamily="2" charset="77"/>
              </a:rPr>
              <a:t>. . 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2324910"/>
            <a:ext cx="8042276" cy="4533089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60000"/>
              </a:lnSpc>
            </a:pPr>
            <a:r>
              <a:rPr lang="km-KH" sz="2800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ពេល​ខ្លះ វាអាច​បូក​បញ្ចូល​ </a:t>
            </a:r>
            <a:r>
              <a:rPr lang="km-KH" sz="2800" b="1" dirty="0">
                <a:solidFill>
                  <a:srgbClr val="AA5816"/>
                </a:solidFill>
                <a:latin typeface="Khmer OS Siemreap" panose="02000500000000020004" pitchFamily="2" charset="0"/>
                <a:cs typeface="Khmer OS Siemreap" panose="02000500000000020004" pitchFamily="2" charset="0"/>
              </a:rPr>
              <a:t>លក្ខខណ្ឌមួយ</a:t>
            </a:r>
            <a:r>
              <a:rPr lang="en-US" sz="2800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 </a:t>
            </a:r>
            <a:r>
              <a:rPr lang="km-KH" sz="2800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ដើម្បី​បញ្ជាក់​គោលបំណង​កាន់តែ​ច្បាស់។</a:t>
            </a:r>
            <a:endParaRPr lang="en-US" sz="2800" dirty="0">
              <a:latin typeface="Khmer OS Siemreap" panose="02000500000000020004" pitchFamily="2" charset="0"/>
              <a:cs typeface="Khmer OS Siemreap" panose="02000500000000020004" pitchFamily="2" charset="0"/>
            </a:endParaRPr>
          </a:p>
          <a:p>
            <a:pPr>
              <a:lnSpc>
                <a:spcPct val="160000"/>
              </a:lnSpc>
            </a:pPr>
            <a:r>
              <a:rPr lang="km-KH" sz="2800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លក្ខខណ្ឌ អាចរៀបរាប់​ពីអ្វី​ដែល​គ្រូ​បង្រៀន​ត្រូវ​តែ​ធ្វើ​ដើម្បី​ផ្ដល់នូវ​ការណែនាំ​អំពីបរិបទ​នៃ​ការ​​រៀន​របស់សិស្ស</a:t>
            </a:r>
            <a:endParaRPr lang="en-US" sz="2800" dirty="0">
              <a:latin typeface="Khmer OS Siemreap" panose="02000500000000020004" pitchFamily="2" charset="0"/>
              <a:cs typeface="Khmer OS Siemreap" panose="02000500000000020004" pitchFamily="2" charset="0"/>
            </a:endParaRPr>
          </a:p>
          <a:p>
            <a:pPr>
              <a:lnSpc>
                <a:spcPct val="160000"/>
              </a:lnSpc>
            </a:pPr>
            <a:r>
              <a:rPr lang="km-KH" sz="2800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អាច​រួម​បញ្ចូល</a:t>
            </a:r>
            <a:r>
              <a:rPr lang="en-US" sz="2800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, . . .</a:t>
            </a:r>
          </a:p>
          <a:p>
            <a:pPr lvl="1">
              <a:lnSpc>
                <a:spcPct val="160000"/>
              </a:lnSpc>
            </a:pPr>
            <a:r>
              <a:rPr lang="km-KH" sz="2800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ផ្ដល់​វចនានុក្រម​ដល់​សិស្ស​ដើម្បី​ប្រើ</a:t>
            </a:r>
            <a:endParaRPr lang="en-US" sz="2800" dirty="0">
              <a:latin typeface="Khmer OS Siemreap" panose="02000500000000020004" pitchFamily="2" charset="0"/>
              <a:cs typeface="Khmer OS Siemreap" panose="02000500000000020004" pitchFamily="2" charset="0"/>
            </a:endParaRPr>
          </a:p>
          <a:p>
            <a:pPr lvl="1">
              <a:lnSpc>
                <a:spcPct val="160000"/>
              </a:lnSpc>
            </a:pPr>
            <a:r>
              <a:rPr lang="km-KH" sz="2800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ការ​មើលវីដេអូ ឬ ខ្សែភាពយន្ត</a:t>
            </a:r>
          </a:p>
          <a:p>
            <a:pPr lvl="1">
              <a:lnSpc>
                <a:spcPct val="160000"/>
              </a:lnSpc>
            </a:pPr>
            <a:r>
              <a:rPr lang="km-KH" sz="2800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ផ្ដល់​ផែនទី​សម្រាប់​កិច្ច​ការ​ជាក់លាក់​ណាមួយ</a:t>
            </a:r>
            <a:endParaRPr lang="en-US" sz="2800" dirty="0">
              <a:latin typeface="Khmer OS Siemreap" panose="02000500000000020004" pitchFamily="2" charset="0"/>
              <a:cs typeface="Khmer OS Siemreap" panose="02000500000000020004" pitchFamily="2" charset="0"/>
            </a:endParaRPr>
          </a:p>
          <a:p>
            <a:pPr lvl="1">
              <a:lnSpc>
                <a:spcPct val="160000"/>
              </a:lnSpc>
            </a:pPr>
            <a:r>
              <a:rPr lang="km-KH" sz="2800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រៀបចំ​ពិសោធន៍​</a:t>
            </a:r>
            <a:endParaRPr lang="en-US" sz="2800" dirty="0">
              <a:latin typeface="Khmer OS Siemreap" panose="02000500000000020004" pitchFamily="2" charset="0"/>
              <a:cs typeface="Khmer OS Siemreap" panose="02000500000000020004" pitchFamily="2" charset="0"/>
            </a:endParaRPr>
          </a:p>
          <a:p>
            <a:pPr lvl="1">
              <a:lnSpc>
                <a:spcPct val="160000"/>
              </a:lnSpc>
            </a:pPr>
            <a:r>
              <a:rPr lang="km-KH" sz="2800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។ល។</a:t>
            </a:r>
            <a:endParaRPr lang="en-US" sz="2800" dirty="0">
              <a:latin typeface="Khmer OS Siemreap" panose="02000500000000020004" pitchFamily="2" charset="0"/>
              <a:cs typeface="Khmer OS Siemreap" panose="02000500000000020004" pitchFamily="2" charset="0"/>
            </a:endParaRPr>
          </a:p>
          <a:p>
            <a:pPr lvl="1">
              <a:lnSpc>
                <a:spcPct val="160000"/>
              </a:lnSpc>
            </a:pPr>
            <a:endParaRPr lang="en-US" dirty="0">
              <a:latin typeface="Khmer OS Siemreap" panose="02000500000000020004" pitchFamily="2" charset="0"/>
              <a:cs typeface="Khmer OS Siemreap" panose="02000500000000020004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253D41-2F99-8C3E-E316-7FA288750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5179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862" y="471446"/>
            <a:ext cx="8042276" cy="637752"/>
          </a:xfrm>
        </p:spPr>
        <p:txBody>
          <a:bodyPr/>
          <a:lstStyle/>
          <a:p>
            <a:r>
              <a:rPr lang="km-KH" sz="3600" dirty="0">
                <a:latin typeface="Khmer OS Muol Light" panose="02000500000000020004" pitchFamily="2" charset="77"/>
                <a:cs typeface="Khmer OS Muol Light" panose="02000500000000020004" pitchFamily="2" charset="77"/>
              </a:rPr>
              <a:t>ឧទាហរណ៍</a:t>
            </a:r>
            <a:r>
              <a:rPr lang="en-US" sz="3600" dirty="0">
                <a:latin typeface="Khmer OS Muol Light" panose="02000500000000020004" pitchFamily="2" charset="77"/>
                <a:cs typeface="Khmer OS Muol Light" panose="02000500000000020004" pitchFamily="2" charset="77"/>
              </a:rPr>
              <a:t> . . .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549275" y="1604758"/>
          <a:ext cx="8224611" cy="5074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3372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92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281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7975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km-KH" sz="2400" b="1" dirty="0">
                          <a:solidFill>
                            <a:srgbClr val="AA5816"/>
                          </a:solidFill>
                          <a:latin typeface="Khmer OS Siemreap" panose="02000500000000020004" pitchFamily="2" charset="0"/>
                          <a:cs typeface="Khmer OS Siemreap" panose="02000500000000020004" pitchFamily="2" charset="0"/>
                        </a:rPr>
                        <a:t>គោលបំណង​បង្រៀន</a:t>
                      </a:r>
                      <a:endParaRPr lang="en-US" sz="2400" b="1" dirty="0">
                        <a:solidFill>
                          <a:srgbClr val="AA5816"/>
                        </a:solidFill>
                        <a:latin typeface="Khmer OS Siemreap" panose="02000500000000020004" pitchFamily="2" charset="0"/>
                        <a:cs typeface="Khmer OS Siemreap" panose="02000500000000020004" pitchFamily="2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km-KH" sz="2400" i="1" dirty="0">
                          <a:latin typeface="Khmer OS Siemreap" panose="02000500000000020004" pitchFamily="2" charset="0"/>
                          <a:cs typeface="Khmer OS Siemreap" panose="02000500000000020004" pitchFamily="2" charset="0"/>
                        </a:rPr>
                        <a:t>សិស្ស​អាច​កំណត់​លក្ខណៈរូបសាស្ត្រ​ទូទៅ​នៃ​តំបន់មួយ​ផ្អែកលើ​ចំណេះដឹង​នៃ​អាកាសធាតុ​និង​ការដាំដុះ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  <a:p>
                      <a:pPr algn="ctr"/>
                      <a:endParaRPr lang="en-US" sz="2400" dirty="0"/>
                    </a:p>
                    <a:p>
                      <a:pPr algn="ctr"/>
                      <a:r>
                        <a:rPr lang="en-US" sz="2400" dirty="0"/>
                        <a:t>+</a:t>
                      </a:r>
                    </a:p>
                    <a:p>
                      <a:pPr algn="ctr"/>
                      <a:endParaRPr lang="en-US" sz="2400" dirty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0" dirty="0">
                          <a:latin typeface="Wingdings"/>
                          <a:ea typeface="Wingdings"/>
                          <a:cs typeface="Wingdings"/>
                        </a:rPr>
                        <a:t>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km-KH" sz="2400" b="1" dirty="0">
                          <a:solidFill>
                            <a:srgbClr val="AA5816"/>
                          </a:solidFill>
                          <a:latin typeface="Khmer OS Siemreap" panose="02000500000000020004" pitchFamily="2" charset="0"/>
                          <a:cs typeface="Khmer OS Siemreap" panose="02000500000000020004" pitchFamily="2" charset="0"/>
                        </a:rPr>
                        <a:t>លក្ខខណ្ឌ</a:t>
                      </a:r>
                      <a:endParaRPr lang="en-US" sz="2400" b="1" dirty="0">
                        <a:solidFill>
                          <a:srgbClr val="AA5816"/>
                        </a:solidFill>
                        <a:latin typeface="Khmer OS Siemreap" panose="02000500000000020004" pitchFamily="2" charset="0"/>
                        <a:cs typeface="Khmer OS Siemreap" panose="02000500000000020004" pitchFamily="2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km-KH" sz="2400" dirty="0">
                          <a:latin typeface="Khmer OS Siemreap" panose="02000500000000020004" pitchFamily="2" charset="0"/>
                          <a:cs typeface="Khmer OS Siemreap" panose="02000500000000020004" pitchFamily="2" charset="0"/>
                        </a:rPr>
                        <a:t>ប្រើប្រាស់ផែនទី​អាកាសធាតិនិង​​ការដាំដុះ</a:t>
                      </a:r>
                      <a:endParaRPr lang="en-US" sz="2400" dirty="0">
                        <a:latin typeface="Khmer OS Siemreap" panose="02000500000000020004" pitchFamily="2" charset="0"/>
                        <a:cs typeface="Khmer OS Siemreap" panose="02000500000000020004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524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400" i="1" dirty="0">
                        <a:latin typeface="Khmer OS Siemreap" panose="02000500000000020004" pitchFamily="2" charset="0"/>
                        <a:cs typeface="Khmer OS Siemreap" panose="02000500000000020004" pitchFamily="2" charset="0"/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0" dirty="0">
                          <a:latin typeface="Wingdings"/>
                          <a:ea typeface="Wingdings"/>
                          <a:cs typeface="Wingdings"/>
                        </a:rPr>
                        <a:t></a:t>
                      </a:r>
                      <a:endParaRPr lang="en-US" sz="2400" dirty="0"/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400" dirty="0">
                        <a:latin typeface="Khmer OS Siemreap" panose="02000500000000020004" pitchFamily="2" charset="0"/>
                        <a:cs typeface="Khmer OS Siemreap" panose="02000500000000020004" pitchFamily="2" charset="0"/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79758"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km-KH" sz="2400" b="1" dirty="0">
                          <a:solidFill>
                            <a:srgbClr val="AA5816"/>
                          </a:solidFill>
                          <a:latin typeface="Khmer OS Siemreap" panose="02000500000000020004" pitchFamily="2" charset="0"/>
                          <a:cs typeface="Khmer OS Siemreap" panose="02000500000000020004" pitchFamily="2" charset="0"/>
                        </a:rPr>
                        <a:t>គោលបំណង​បង្រៀនថ្មី</a:t>
                      </a:r>
                      <a:endParaRPr lang="en-US" sz="2400" b="1" baseline="0" dirty="0">
                        <a:solidFill>
                          <a:srgbClr val="AA5816"/>
                        </a:solidFill>
                        <a:latin typeface="Khmer OS Siemreap" panose="02000500000000020004" pitchFamily="2" charset="0"/>
                        <a:cs typeface="Khmer OS Siemreap" panose="02000500000000020004" pitchFamily="2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m-KH" sz="2400" i="1" baseline="0" dirty="0">
                          <a:latin typeface="Khmer OS Siemreap" panose="02000500000000020004" pitchFamily="2" charset="0"/>
                          <a:cs typeface="Khmer OS Siemreap" panose="02000500000000020004" pitchFamily="2" charset="0"/>
                        </a:rPr>
                        <a:t>ពេលផ្ដល់​ផែនទី​អាកាសធាតុ​និង​ការ​ដាំដុះ សិស្ស​អាច​</a:t>
                      </a:r>
                      <a:r>
                        <a:rPr lang="km-KH" sz="2400" i="1" dirty="0">
                          <a:latin typeface="Khmer OS Siemreap" panose="02000500000000020004" pitchFamily="2" charset="0"/>
                          <a:cs typeface="Khmer OS Siemreap" panose="02000500000000020004" pitchFamily="2" charset="0"/>
                        </a:rPr>
                        <a:t>កំណត់​លក្ខណៈរូបសាស្ត្រ​ទូទៅ​នៃ​តំបន់មួយ​ផ្អែកលើចំណេះដឹង​នៃ​អាកាសធាតុ​និង​ការដាំដុះ។</a:t>
                      </a:r>
                      <a:endParaRPr lang="km-KH" sz="2400" i="1" baseline="0" dirty="0">
                        <a:latin typeface="Khmer OS Siemreap" panose="02000500000000020004" pitchFamily="2" charset="0"/>
                        <a:cs typeface="Khmer OS Siemreap" panose="02000500000000020004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5C7B77-7B87-F87C-B6CF-5B54E3601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7783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2352" y="2275115"/>
            <a:ext cx="8159296" cy="507718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km-KH" sz="2000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អ្នកអប់រំដូចជាលោក</a:t>
            </a:r>
            <a:r>
              <a:rPr lang="en-US" sz="2000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 </a:t>
            </a:r>
            <a:r>
              <a:rPr lang="en-US" sz="2000" dirty="0" err="1"/>
              <a:t>Gronlund</a:t>
            </a:r>
            <a:r>
              <a:rPr lang="en-US" sz="2000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 (1985) </a:t>
            </a:r>
            <a:r>
              <a:rPr lang="km-KH" sz="2000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បានផ្ដល់​យោបល់ថា ​មិនឲ្យ​ប្រើប្រាស់​លក្ខខណ្ឌ​ ពេល​សរសេរ​គោលបំណង​បង្រៀនទេ​ ព្រោះ​ពួកគេ​អាចកាត់បន្ថយភាពបត់បែន​នៃ​គ្រូ​បង្រៀន​តាមលក្ខខណ្ឌ​នានា</a:t>
            </a:r>
            <a:endParaRPr lang="en-US" sz="2000" dirty="0">
              <a:latin typeface="Khmer OS Siemreap" panose="02000500000000020004" pitchFamily="2" charset="0"/>
              <a:cs typeface="Khmer OS Siemreap" panose="02000500000000020004" pitchFamily="2" charset="0"/>
            </a:endParaRPr>
          </a:p>
          <a:p>
            <a:pPr>
              <a:lnSpc>
                <a:spcPct val="150000"/>
              </a:lnSpc>
            </a:pPr>
            <a:r>
              <a:rPr lang="km-KH" sz="2000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ទោះបីជា​យ៉ាង​ណា​ក៏ដោយ​ មានអ្នក​ផ្សេងទៀតលើកទឹកចិត្ត​ឲ្យប្រើប្រាស់​លក្ខខណ្ឌ​នេះ​ ព្រោះ​ពួកគេ​ផ្ដល់​ការណែនាំ​ក្នុង​ការ​បង្រៀនពី​របៀប​បង្រៀ​ន​មេរៀនបានយ៉ាង​ល្អ​</a:t>
            </a:r>
            <a:endParaRPr lang="en-US" sz="2000" dirty="0">
              <a:latin typeface="Khmer OS Siemreap" panose="02000500000000020004" pitchFamily="2" charset="0"/>
              <a:cs typeface="Khmer OS Siemreap" panose="02000500000000020004" pitchFamily="2" charset="0"/>
            </a:endParaRPr>
          </a:p>
          <a:p>
            <a:pPr>
              <a:lnSpc>
                <a:spcPct val="150000"/>
              </a:lnSpc>
            </a:pPr>
            <a:r>
              <a:rPr lang="km-KH" sz="2000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សម្រាប់ហេតុផល​នេះ​ វាអាស្រ័យ​លើ​គ្រូ​បង្រៀន​ ថាតើ​ពួកគេ​ចង់​បូក​បញ្ចូល​លក្ខខណ្ឌ​ ក្នុង​គោល​បំណង​របស់​ពួកគេដែរឬទេ?</a:t>
            </a:r>
            <a:endParaRPr lang="en-US" sz="2000" dirty="0">
              <a:latin typeface="Khmer OS Siemreap" panose="02000500000000020004" pitchFamily="2" charset="0"/>
              <a:cs typeface="Khmer OS Siemreap" panose="02000500000000020004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BEB302-3977-3F15-3ED7-B66BCC235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0171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532119"/>
            <a:ext cx="8042276" cy="975266"/>
          </a:xfrm>
        </p:spPr>
        <p:txBody>
          <a:bodyPr/>
          <a:lstStyle/>
          <a:p>
            <a:r>
              <a:rPr lang="km-KH" sz="3200" dirty="0">
                <a:latin typeface="Khmer OS Muol Light" panose="02000500000000020004" pitchFamily="2" charset="0"/>
                <a:cs typeface="Khmer OS Muol Light" panose="02000500000000020004" pitchFamily="2" charset="0"/>
              </a:rPr>
              <a:t>ប្រភេទ​នៃ​គោលបំណង</a:t>
            </a:r>
            <a:endParaRPr lang="en-US" sz="3200" dirty="0">
              <a:latin typeface="Khmer OS Muol Light" panose="02000500000000020004" pitchFamily="2" charset="0"/>
              <a:cs typeface="Khmer OS Muol Light" panose="02000500000000020004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2393004"/>
            <a:ext cx="8269872" cy="4310635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km-KH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មានភាពខុសៗគ្នា​ជាច្រើន នៃ​គំនិត​របស់​អ្នកអប់រំ​នានា​ទាក់ទងនឹង​ទម្រង់​របស់​គោលបំណង​ដែល​គួរ​តែ​ប្រើប្រាស់។</a:t>
            </a:r>
            <a:endParaRPr lang="en-US" dirty="0">
              <a:latin typeface="Khmer OS Siemreap" panose="02000500000000020004" pitchFamily="2" charset="0"/>
              <a:cs typeface="Khmer OS Siemreap" panose="02000500000000020004" pitchFamily="2" charset="0"/>
            </a:endParaRPr>
          </a:p>
          <a:p>
            <a:pPr>
              <a:lnSpc>
                <a:spcPct val="150000"/>
              </a:lnSpc>
            </a:pPr>
            <a:r>
              <a:rPr lang="km-KH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ជារឿយៗ វាមាន​ការលំបាកខ្លះៗ​ ដែល​ទាក់ទង​នឹង​ការ​វិនិច្ឆ័យ​អំពី​អ្វី​ដែលជាគោលបំណងល្អ ឬ គោលបំណង​មិនល្អ ។</a:t>
            </a:r>
          </a:p>
          <a:p>
            <a:pPr>
              <a:lnSpc>
                <a:spcPct val="150000"/>
              </a:lnSpc>
            </a:pPr>
            <a:r>
              <a:rPr lang="km-KH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ការ​វិនិច្ឆ័យ​របស់​យើង​ទំនងនឹង​អាស្រ័យ​លើ​ទស្សនវិជ្ជា​អប់រំ​ទូទៅ​ ដែល​យើង​មាន។</a:t>
            </a:r>
            <a:endParaRPr lang="en-US" dirty="0">
              <a:latin typeface="Khmer OS Siemreap" panose="02000500000000020004" pitchFamily="2" charset="0"/>
              <a:cs typeface="Khmer OS Siemreap" panose="02000500000000020004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C0F424-5C06-1569-D3E6-3D840F8A0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2414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726" y="856191"/>
            <a:ext cx="8042276" cy="776210"/>
          </a:xfrm>
        </p:spPr>
        <p:txBody>
          <a:bodyPr/>
          <a:lstStyle/>
          <a:p>
            <a:r>
              <a:rPr lang="km-K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hmer OS Muol Light" panose="02000500000000020004" pitchFamily="2" charset="77"/>
                <a:cs typeface="Khmer OS Muol Light" panose="02000500000000020004" pitchFamily="2" charset="77"/>
              </a:rPr>
              <a:t>គោលបំណង​ទូទៅ​និង​ </a:t>
            </a:r>
            <a:r>
              <a:rPr lang="km-KH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hmer OS Muol Light" panose="02000500000000020004" pitchFamily="2" charset="77"/>
                <a:cs typeface="Khmer OS Muol Light" panose="02000500000000020004" pitchFamily="2" charset="77"/>
              </a:rPr>
              <a:t>គោល</a:t>
            </a:r>
            <a:r>
              <a:rPr lang="km-K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hmer OS Muol Light" panose="02000500000000020004" pitchFamily="2" charset="77"/>
                <a:cs typeface="Khmer OS Muol Light" panose="02000500000000020004" pitchFamily="2" charset="77"/>
              </a:rPr>
              <a:t>បំណង​ជាក់លាក់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hmer OS Muol Light" panose="02000500000000020004" pitchFamily="2" charset="77"/>
              <a:cs typeface="Khmer OS Muol Light" panose="02000500000000020004" pitchFamily="2" charset="77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2373549"/>
            <a:ext cx="8322582" cy="430383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km-KH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ទិដ្ឋភាពទូទៅ​ដែល​បង្ហាញពី​គោលបំណង​ គួរ​តែ​សរសេរ​ </a:t>
            </a:r>
            <a:r>
              <a:rPr lang="km-KH" b="1" dirty="0">
                <a:solidFill>
                  <a:srgbClr val="AA5816"/>
                </a:solidFill>
                <a:latin typeface="Khmer OS Siemreap" panose="02000500000000020004" pitchFamily="2" charset="0"/>
                <a:cs typeface="Khmer OS Siemreap" panose="02000500000000020004" pitchFamily="2" charset="0"/>
              </a:rPr>
              <a:t>ទម្រង់ទូទៅ</a:t>
            </a:r>
            <a:r>
              <a:rPr lang="en-US" b="1" dirty="0">
                <a:solidFill>
                  <a:srgbClr val="AA5816"/>
                </a:solidFill>
                <a:latin typeface="Khmer OS Siemreap" panose="02000500000000020004" pitchFamily="2" charset="0"/>
                <a:cs typeface="Khmer OS Siemreap" panose="02000500000000020004" pitchFamily="2" charset="0"/>
              </a:rPr>
              <a:t> </a:t>
            </a:r>
            <a:r>
              <a:rPr lang="km-KH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អមដោយ​យោបល់​នានា​នៃ​ការ​អង្កេតលទ្ធ​ផល​នៃការ​រៀ​នរបស់សិស្ស</a:t>
            </a:r>
            <a:endParaRPr lang="en-US" dirty="0">
              <a:latin typeface="Khmer OS Siemreap" panose="02000500000000020004" pitchFamily="2" charset="0"/>
              <a:cs typeface="Khmer OS Siemreap" panose="02000500000000020004" pitchFamily="2" charset="0"/>
            </a:endParaRPr>
          </a:p>
          <a:p>
            <a:pPr>
              <a:lnSpc>
                <a:spcPct val="150000"/>
              </a:lnSpc>
            </a:pPr>
            <a:r>
              <a:rPr lang="km-KH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លទ្ធ​ផលអង្កេត​​នៃការ​រៀនត្រូវបានគេហៅថា​</a:t>
            </a:r>
            <a:r>
              <a:rPr lang="km-KH" b="1" dirty="0">
                <a:solidFill>
                  <a:srgbClr val="AA5816"/>
                </a:solidFill>
                <a:latin typeface="Khmer OS Siemreap" panose="02000500000000020004" pitchFamily="2" charset="0"/>
                <a:cs typeface="Khmer OS Siemreap" panose="02000500000000020004" pitchFamily="2" charset="0"/>
              </a:rPr>
              <a:t> គោលបំណង​ជាក់លាក់​</a:t>
            </a:r>
            <a:endParaRPr lang="en-US" b="1" dirty="0">
              <a:solidFill>
                <a:srgbClr val="AA5816"/>
              </a:solidFill>
              <a:latin typeface="Khmer OS Siemreap" panose="02000500000000020004" pitchFamily="2" charset="0"/>
              <a:cs typeface="Khmer OS Siemreap" panose="02000500000000020004" pitchFamily="2" charset="0"/>
            </a:endParaRP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AA5816"/>
                </a:solidFill>
              </a:rPr>
              <a:t>Bloom’s Taxonomy </a:t>
            </a:r>
            <a:r>
              <a:rPr lang="km-KH" dirty="0">
                <a:solidFill>
                  <a:schemeClr val="tx1"/>
                </a:solidFill>
                <a:latin typeface="Khmer OS Siemreap" panose="02000500000000020004" pitchFamily="2" charset="0"/>
                <a:cs typeface="Khmer OS Siemreap" panose="02000500000000020004" pitchFamily="2" charset="0"/>
              </a:rPr>
              <a:t>ផ្ដល់ឧទាហរណ៍​ជាច្រើន​នៃ​ពេល​សរសេរ​គោលបំណងមេរៀន។</a:t>
            </a:r>
            <a:endParaRPr lang="en-US" b="1" dirty="0">
              <a:solidFill>
                <a:srgbClr val="AA5816"/>
              </a:solidFill>
              <a:latin typeface="Khmer OS Siemreap" panose="02000500000000020004" pitchFamily="2" charset="0"/>
              <a:cs typeface="Khmer OS Siemreap" panose="02000500000000020004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93CFBD-BD3A-1912-25F8-4C87AF205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9423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60A03-5D47-87E5-E62F-19E1F4801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km-KH" sz="3600" dirty="0">
                <a:latin typeface="Khmer OS Muol Light" panose="02000500000000020004" pitchFamily="2" charset="77"/>
                <a:cs typeface="Khmer OS Muol Light" panose="02000500000000020004" pitchFamily="2" charset="77"/>
              </a:rPr>
              <a:t>មាតិកា</a:t>
            </a:r>
            <a:endParaRPr lang="en-US" sz="3600" dirty="0">
              <a:latin typeface="Khmer OS Muol Light" panose="02000500000000020004" pitchFamily="2" charset="77"/>
              <a:cs typeface="Khmer OS Muol Light" panose="02000500000000020004" pitchFamily="2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5C1AD5-6856-B2B2-7C57-FE4AFBC1ED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3287" y="1959084"/>
            <a:ext cx="7947025" cy="4737370"/>
          </a:xfrm>
        </p:spPr>
        <p:txBody>
          <a:bodyPr>
            <a:normAutofit/>
          </a:bodyPr>
          <a:lstStyle/>
          <a:p>
            <a:pPr marL="0" indent="0">
              <a:lnSpc>
                <a:spcPct val="170000"/>
              </a:lnSpc>
              <a:spcBef>
                <a:spcPts val="600"/>
              </a:spcBef>
              <a:buNone/>
            </a:pPr>
            <a:endParaRPr lang="km-KH" sz="2800" dirty="0">
              <a:latin typeface="Khmer OS Muol Light" panose="02000500000000020004" pitchFamily="2" charset="77"/>
              <a:cs typeface="Khmer OS Muol Light" panose="02000500000000020004" pitchFamily="2" charset="77"/>
            </a:endParaRPr>
          </a:p>
          <a:p>
            <a:pPr>
              <a:lnSpc>
                <a:spcPct val="170000"/>
              </a:lnSpc>
              <a:spcBef>
                <a:spcPts val="600"/>
              </a:spcBef>
            </a:pPr>
            <a:r>
              <a:rPr lang="km-KH" sz="2400" dirty="0">
                <a:latin typeface="Khmer OS Siemreap" panose="02000500000000020004" pitchFamily="2" charset="77"/>
                <a:cs typeface="Khmer OS Siemreap" panose="02000500000000020004" pitchFamily="2" charset="77"/>
              </a:rPr>
              <a:t>កម្រិតលំបាក កម្រិតញែក</a:t>
            </a:r>
            <a:endParaRPr lang="en-US" sz="2400" dirty="0">
              <a:latin typeface="Khmer OS Siemreap" panose="02000500000000020004" pitchFamily="2" charset="77"/>
              <a:cs typeface="Khmer OS Siemreap" panose="02000500000000020004" pitchFamily="2" charset="77"/>
            </a:endParaRPr>
          </a:p>
          <a:p>
            <a:pPr>
              <a:lnSpc>
                <a:spcPct val="170000"/>
              </a:lnSpc>
              <a:spcBef>
                <a:spcPts val="600"/>
              </a:spcBef>
            </a:pPr>
            <a:r>
              <a:rPr lang="km-KH" sz="2400" dirty="0">
                <a:latin typeface="Khmer OS Siemreap" panose="02000500000000020004" pitchFamily="2" charset="77"/>
                <a:cs typeface="Khmer OS Siemreap" panose="02000500000000020004" pitchFamily="2" charset="77"/>
              </a:rPr>
              <a:t>សុពលភាពតេស្ត</a:t>
            </a:r>
          </a:p>
          <a:p>
            <a:pPr>
              <a:lnSpc>
                <a:spcPct val="170000"/>
              </a:lnSpc>
              <a:spcBef>
                <a:spcPts val="600"/>
              </a:spcBef>
            </a:pPr>
            <a:r>
              <a:rPr lang="km-KH" sz="2400" dirty="0">
                <a:latin typeface="Khmer OS Siemreap" panose="02000500000000020004" pitchFamily="2" charset="77"/>
                <a:cs typeface="Khmer OS Siemreap" panose="02000500000000020004" pitchFamily="2" charset="77"/>
              </a:rPr>
              <a:t>ប្រព័ន្ធវិភាគតេស្ត</a:t>
            </a:r>
          </a:p>
          <a:p>
            <a:pPr>
              <a:lnSpc>
                <a:spcPct val="170000"/>
              </a:lnSpc>
              <a:spcBef>
                <a:spcPts val="600"/>
              </a:spcBef>
            </a:pPr>
            <a:r>
              <a:rPr lang="km-KH" sz="2400" dirty="0">
                <a:latin typeface="Khmer OS Siemreap" panose="02000500000000020004" pitchFamily="2" charset="77"/>
                <a:cs typeface="Khmer OS Siemreap" panose="02000500000000020004" pitchFamily="2" charset="77"/>
              </a:rPr>
              <a:t>តារាងផែនការតេស្ត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B02DF0-C415-4EB5-22A5-8BAB883F8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2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D3C238B-CEDB-02C3-1D56-1F4400FF87E3}"/>
              </a:ext>
            </a:extLst>
          </p:cNvPr>
          <p:cNvSpPr txBox="1">
            <a:spLocks/>
          </p:cNvSpPr>
          <p:nvPr/>
        </p:nvSpPr>
        <p:spPr>
          <a:xfrm>
            <a:off x="739775" y="1801542"/>
            <a:ext cx="7947025" cy="47373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70000"/>
              </a:lnSpc>
              <a:spcBef>
                <a:spcPts val="600"/>
              </a:spcBef>
              <a:buFont typeface="Wingdings" pitchFamily="2" charset="2"/>
              <a:buNone/>
            </a:pPr>
            <a:endParaRPr lang="km-KH" sz="3200" dirty="0">
              <a:latin typeface="Khmer OS Muol Light" panose="02000500000000020004" pitchFamily="2" charset="77"/>
              <a:cs typeface="Khmer OS Muol Light" panose="02000500000000020004" pitchFamily="2" charset="77"/>
            </a:endParaRPr>
          </a:p>
          <a:p>
            <a:pPr>
              <a:lnSpc>
                <a:spcPct val="170000"/>
              </a:lnSpc>
              <a:spcBef>
                <a:spcPts val="600"/>
              </a:spcBef>
            </a:pPr>
            <a:r>
              <a:rPr lang="km-KH" sz="2400" dirty="0">
                <a:latin typeface="Khmer OS Siemreap" panose="02000500000000020004" pitchFamily="2" charset="77"/>
                <a:cs typeface="Khmer OS Siemreap" panose="02000500000000020004" pitchFamily="2" charset="77"/>
              </a:rPr>
              <a:t>ប៊្លូមតាក់សូណូមី</a:t>
            </a:r>
          </a:p>
          <a:p>
            <a:pPr>
              <a:lnSpc>
                <a:spcPct val="170000"/>
              </a:lnSpc>
              <a:spcBef>
                <a:spcPts val="600"/>
              </a:spcBef>
            </a:pPr>
            <a:r>
              <a:rPr lang="km-KH" sz="2400" dirty="0">
                <a:latin typeface="Khmer OS Siemreap" panose="02000500000000020004" pitchFamily="2" charset="77"/>
                <a:cs typeface="Khmer OS Siemreap" panose="02000500000000020004" pitchFamily="2" charset="77"/>
              </a:rPr>
              <a:t>ការសរសេរវត្ថុបំណងអប់រំ</a:t>
            </a:r>
            <a:endParaRPr lang="en-US" sz="2400" dirty="0">
              <a:latin typeface="Khmer OS Siemreap" panose="02000500000000020004" pitchFamily="2" charset="77"/>
              <a:cs typeface="Khmer OS Siemreap" panose="02000500000000020004" pitchFamily="2" charset="77"/>
            </a:endParaRPr>
          </a:p>
          <a:p>
            <a:pPr>
              <a:lnSpc>
                <a:spcPct val="170000"/>
              </a:lnSpc>
              <a:spcBef>
                <a:spcPts val="600"/>
              </a:spcBef>
            </a:pPr>
            <a:r>
              <a:rPr lang="km-KH" sz="2400" dirty="0">
                <a:latin typeface="Khmer OS Siemreap" panose="02000500000000020004" pitchFamily="2" charset="77"/>
                <a:cs typeface="Khmer OS Siemreap" panose="02000500000000020004" pitchFamily="2" charset="77"/>
              </a:rPr>
              <a:t>ការតែងតេស្ត</a:t>
            </a:r>
          </a:p>
          <a:p>
            <a:pPr>
              <a:lnSpc>
                <a:spcPct val="170000"/>
              </a:lnSpc>
              <a:spcBef>
                <a:spcPts val="600"/>
              </a:spcBef>
            </a:pPr>
            <a:r>
              <a:rPr lang="km-KH" sz="2400" dirty="0">
                <a:latin typeface="Khmer OS Siemreap" panose="02000500000000020004" pitchFamily="2" charset="77"/>
                <a:cs typeface="Khmer OS Siemreap" panose="02000500000000020004" pitchFamily="2" charset="77"/>
              </a:rPr>
              <a:t>អ្វីទៅជាធនាគារសំណួរ</a:t>
            </a:r>
            <a:r>
              <a:rPr lang="en-US" sz="2400" dirty="0">
                <a:latin typeface="Khmer OS Siemreap" panose="02000500000000020004" pitchFamily="2" charset="77"/>
                <a:cs typeface="Khmer OS Siemreap" panose="02000500000000020004" pitchFamily="2" charset="77"/>
              </a:rPr>
              <a:t>?</a:t>
            </a:r>
            <a:r>
              <a:rPr lang="km-KH" sz="2400" dirty="0">
                <a:latin typeface="Khmer OS Siemreap" panose="02000500000000020004" pitchFamily="2" charset="77"/>
                <a:cs typeface="Khmer OS Siemreap" panose="02000500000000020004" pitchFamily="2" charset="77"/>
              </a:rPr>
              <a:t> </a:t>
            </a:r>
            <a:endParaRPr lang="en-US" sz="2400" dirty="0">
              <a:latin typeface="Khmer OS Siemreap" panose="02000500000000020004" pitchFamily="2" charset="77"/>
              <a:cs typeface="Khmer OS Siemreap" panose="0200050000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356475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905" y="642597"/>
            <a:ext cx="8042276" cy="833825"/>
          </a:xfrm>
        </p:spPr>
        <p:txBody>
          <a:bodyPr/>
          <a:lstStyle/>
          <a:p>
            <a:r>
              <a:rPr lang="km-KH" sz="3200" dirty="0">
                <a:latin typeface="Khmer OS Muol Light" panose="02000500000000020004" pitchFamily="2" charset="77"/>
                <a:cs typeface="Khmer OS Muol Light" panose="02000500000000020004" pitchFamily="2" charset="77"/>
              </a:rPr>
              <a:t>ឧទាហរណ៍</a:t>
            </a:r>
            <a:r>
              <a:rPr lang="en-US" sz="3200" dirty="0">
                <a:latin typeface="Khmer OS Muol Light" panose="02000500000000020004" pitchFamily="2" charset="77"/>
                <a:cs typeface="Khmer OS Muol Light" panose="02000500000000020004" pitchFamily="2" charset="77"/>
              </a:rPr>
              <a:t> . . 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8953" y="2140084"/>
            <a:ext cx="8758096" cy="4573531"/>
          </a:xfrm>
        </p:spPr>
        <p:txBody>
          <a:bodyPr>
            <a:normAutofit fontScale="85000" lnSpcReduction="10000"/>
          </a:bodyPr>
          <a:lstStyle/>
          <a:p>
            <a:pPr marL="457200" lvl="1" indent="-457200">
              <a:lnSpc>
                <a:spcPct val="170000"/>
              </a:lnSpc>
              <a:spcBef>
                <a:spcPts val="0"/>
              </a:spcBef>
              <a:buClr>
                <a:schemeClr val="accent1">
                  <a:lumMod val="60000"/>
                  <a:lumOff val="40000"/>
                </a:schemeClr>
              </a:buClr>
              <a:buFont typeface="Wingdings 2" pitchFamily="18" charset="2"/>
              <a:buAutoNum type="arabicPeriod"/>
            </a:pPr>
            <a:r>
              <a:rPr lang="km-KH" sz="2400" b="1" i="1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សិស្ស​យល់​ពីអត្ថន័យ​នៃ សម្ភារអាចសរសរបាន</a:t>
            </a:r>
            <a:r>
              <a:rPr lang="en-US" sz="2400" b="1" i="1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 </a:t>
            </a:r>
            <a:r>
              <a:rPr lang="en-US" sz="2400" i="1" dirty="0">
                <a:solidFill>
                  <a:srgbClr val="AA5816"/>
                </a:solidFill>
                <a:latin typeface="Khmer OS Siemreap" panose="02000500000000020004" pitchFamily="2" charset="0"/>
                <a:cs typeface="Khmer OS Siemreap" panose="02000500000000020004" pitchFamily="2" charset="0"/>
              </a:rPr>
              <a:t>(</a:t>
            </a:r>
            <a:r>
              <a:rPr lang="km-KH" sz="2400" i="1" dirty="0">
                <a:solidFill>
                  <a:srgbClr val="AA5816"/>
                </a:solidFill>
                <a:latin typeface="Khmer OS Siemreap" panose="02000500000000020004" pitchFamily="2" charset="0"/>
                <a:cs typeface="Khmer OS Siemreap" panose="02000500000000020004" pitchFamily="2" charset="0"/>
              </a:rPr>
              <a:t>គោលបំណង​ទូទៅ</a:t>
            </a:r>
            <a:r>
              <a:rPr lang="en-US" sz="2400" i="1" dirty="0">
                <a:solidFill>
                  <a:srgbClr val="AA5816"/>
                </a:solidFill>
                <a:latin typeface="Khmer OS Siemreap" panose="02000500000000020004" pitchFamily="2" charset="0"/>
                <a:cs typeface="Khmer OS Siemreap" panose="02000500000000020004" pitchFamily="2" charset="0"/>
              </a:rPr>
              <a:t>)</a:t>
            </a:r>
            <a:endParaRPr lang="en-US" sz="2400" b="1" i="1" dirty="0">
              <a:latin typeface="Khmer OS Siemreap" panose="02000500000000020004" pitchFamily="2" charset="0"/>
              <a:cs typeface="Khmer OS Siemreap" panose="02000500000000020004" pitchFamily="2" charset="0"/>
            </a:endParaRPr>
          </a:p>
          <a:p>
            <a:pPr marL="336550" lvl="1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en-US" sz="2400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1.1 </a:t>
            </a:r>
            <a:r>
              <a:rPr lang="km-KH" sz="2400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សិស្សអាច​បញ្ជាក់​ព័ត៌មាន​ដែ​ល​មាន​នៅ​ក្នុង​អត្ថ​បទ</a:t>
            </a:r>
            <a:endParaRPr lang="en-US" sz="2400" dirty="0">
              <a:latin typeface="Khmer OS Siemreap" panose="02000500000000020004" pitchFamily="2" charset="0"/>
              <a:cs typeface="Khmer OS Siemreap" panose="02000500000000020004" pitchFamily="2" charset="0"/>
            </a:endParaRPr>
          </a:p>
          <a:p>
            <a:pPr marL="619125" lvl="2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en-US" sz="2400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1.1.1 </a:t>
            </a:r>
            <a:r>
              <a:rPr lang="km-KH" sz="2400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សិស្សអាច​</a:t>
            </a:r>
            <a:r>
              <a:rPr lang="km-KH" sz="2400" b="1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បញ្ជាក់</a:t>
            </a:r>
            <a:r>
              <a:rPr lang="km-KH" sz="2400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​សេចក្ដីលំអិត​ជាក់ច្បាស់ក្នុង​អត្ថបទ​ដែល​កំណត់​ដោយគ្រូ​(ឧ. ឈ្មោះ កាលបរិច្ឆេទ ជាដើម)</a:t>
            </a:r>
            <a:endParaRPr lang="en-US" sz="2400" dirty="0">
              <a:latin typeface="Khmer OS Siemreap" panose="02000500000000020004" pitchFamily="2" charset="0"/>
              <a:cs typeface="Khmer OS Siemreap" panose="02000500000000020004" pitchFamily="2" charset="0"/>
            </a:endParaRPr>
          </a:p>
          <a:p>
            <a:pPr marL="619125" lvl="2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en-US" sz="2400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1.1.2 </a:t>
            </a:r>
            <a:r>
              <a:rPr lang="km-KH" sz="2400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សិស្សអាច​</a:t>
            </a:r>
            <a:r>
              <a:rPr lang="km-KH" sz="2400" b="1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ជ្រើសរើស</a:t>
            </a:r>
            <a:r>
              <a:rPr lang="km-KH" sz="2400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ពាក្យ​សំដី​ដែល​សង្ខេប​ន័យ​របស់​មេរៀន​បាន​ល្អ​ជាងគេ</a:t>
            </a:r>
            <a:endParaRPr lang="en-US" sz="2400" dirty="0">
              <a:latin typeface="Khmer OS Siemreap" panose="02000500000000020004" pitchFamily="2" charset="0"/>
              <a:cs typeface="Khmer OS Siemreap" panose="02000500000000020004" pitchFamily="2" charset="0"/>
            </a:endParaRPr>
          </a:p>
          <a:p>
            <a:pPr marL="619125" lvl="2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en-US" sz="2400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1.1.3</a:t>
            </a:r>
            <a:r>
              <a:rPr lang="km-KH" sz="2400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 សិស្សអាច​</a:t>
            </a:r>
            <a:r>
              <a:rPr lang="km-KH" sz="2400" b="1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រៀបបញ្ជី</a:t>
            </a:r>
            <a:r>
              <a:rPr lang="km-KH" sz="2400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ការពិត​ដែល​គាំទ្រ​ខ្លាំងបំផុត​ទៅនឹង​ប្រធានបទ​នៃ​មេរៀន</a:t>
            </a:r>
            <a:endParaRPr lang="en-US" sz="2400" dirty="0">
              <a:latin typeface="Khmer OS Siemreap" panose="02000500000000020004" pitchFamily="2" charset="0"/>
              <a:cs typeface="Khmer OS Siemreap" panose="02000500000000020004" pitchFamily="2" charset="0"/>
            </a:endParaRPr>
          </a:p>
          <a:p>
            <a:pPr marL="336550" lvl="1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en-US" sz="2400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1.2 </a:t>
            </a:r>
            <a:r>
              <a:rPr lang="km-KH" sz="2400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សិស្សអាចសង្ខេបគំនិត​ពីក្នុង​អត្ថបទ</a:t>
            </a:r>
            <a:endParaRPr lang="en-US" sz="2400" dirty="0">
              <a:latin typeface="Khmer OS Siemreap" panose="02000500000000020004" pitchFamily="2" charset="0"/>
              <a:cs typeface="Khmer OS Siemreap" panose="02000500000000020004" pitchFamily="2" charset="0"/>
            </a:endParaRPr>
          </a:p>
          <a:p>
            <a:pPr marL="619125" lvl="2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en-US" sz="2400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1.2.1 </a:t>
            </a:r>
            <a:r>
              <a:rPr lang="km-KH" sz="2400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សិស្ស​អាច</a:t>
            </a:r>
            <a:r>
              <a:rPr lang="km-KH" sz="2400" b="1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សរសេរ</a:t>
            </a:r>
            <a:r>
              <a:rPr lang="km-KH" sz="2400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សង្ខេបមេរៀនឡើង​វិញ​</a:t>
            </a:r>
            <a:endParaRPr lang="en-US" sz="2400" dirty="0">
              <a:latin typeface="Khmer OS Siemreap" panose="02000500000000020004" pitchFamily="2" charset="0"/>
              <a:cs typeface="Khmer OS Siemreap" panose="02000500000000020004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6BF67B-6E2E-56C1-9332-4BE962A40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5050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0862" y="2622308"/>
            <a:ext cx="8042276" cy="423569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km-KH" sz="2400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ក្នុង​ឧទាហរណ៍នេះ គ្រូ​អាច​ចាប់ផ្ដើមពី </a:t>
            </a:r>
            <a:r>
              <a:rPr lang="km-KH" sz="2400" b="1" dirty="0">
                <a:solidFill>
                  <a:srgbClr val="AA5816"/>
                </a:solidFill>
                <a:latin typeface="Khmer OS Siemreap" panose="02000500000000020004" pitchFamily="2" charset="0"/>
                <a:cs typeface="Khmer OS Siemreap" panose="02000500000000020004" pitchFamily="2" charset="0"/>
              </a:rPr>
              <a:t>គោលបំណង​ទូទៅ</a:t>
            </a:r>
            <a:r>
              <a:rPr lang="en-US" sz="2400" b="1" dirty="0">
                <a:solidFill>
                  <a:srgbClr val="AA5816"/>
                </a:solidFill>
                <a:latin typeface="Khmer OS Siemreap" panose="02000500000000020004" pitchFamily="2" charset="0"/>
                <a:cs typeface="Khmer OS Siemreap" panose="02000500000000020004" pitchFamily="2" charset="0"/>
              </a:rPr>
              <a:t> </a:t>
            </a:r>
            <a:r>
              <a:rPr lang="km-KH" sz="2400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ដែលប្រើប្រាស់​លក្ខណៈមិនទាន់បាន​អង្កេត​ ដូចជា​ “ ការយល់ដឹង” </a:t>
            </a:r>
            <a:endParaRPr lang="en-US" sz="2400" dirty="0">
              <a:latin typeface="Khmer OS Siemreap" panose="02000500000000020004" pitchFamily="2" charset="0"/>
              <a:cs typeface="Khmer OS Siemreap" panose="02000500000000020004" pitchFamily="2" charset="0"/>
            </a:endParaRPr>
          </a:p>
          <a:p>
            <a:pPr>
              <a:lnSpc>
                <a:spcPct val="150000"/>
              </a:lnSpc>
            </a:pPr>
            <a:r>
              <a:rPr lang="km-KH" sz="2400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ប៉ុន្តែ</a:t>
            </a:r>
            <a:r>
              <a:rPr lang="en-US" sz="2400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 </a:t>
            </a:r>
            <a:r>
              <a:rPr lang="km-KH" sz="2400" b="1" dirty="0">
                <a:solidFill>
                  <a:srgbClr val="AA5816"/>
                </a:solidFill>
                <a:latin typeface="Khmer OS Siemreap" panose="02000500000000020004" pitchFamily="2" charset="0"/>
                <a:cs typeface="Khmer OS Siemreap" panose="02000500000000020004" pitchFamily="2" charset="0"/>
              </a:rPr>
              <a:t>គោលបំណង​ជាក់លាក់</a:t>
            </a:r>
            <a:r>
              <a:rPr lang="en-US" sz="2400" b="1" dirty="0">
                <a:solidFill>
                  <a:srgbClr val="AA5816"/>
                </a:solidFill>
                <a:latin typeface="Khmer OS Siemreap" panose="02000500000000020004" pitchFamily="2" charset="0"/>
                <a:cs typeface="Khmer OS Siemreap" panose="02000500000000020004" pitchFamily="2" charset="0"/>
              </a:rPr>
              <a:t> </a:t>
            </a:r>
            <a:r>
              <a:rPr lang="km-KH" sz="2400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ប្រើប្រាស់​លក្ខណៈអង្កេត​ដូចជា </a:t>
            </a:r>
            <a:r>
              <a:rPr lang="km-KH" sz="2400" b="1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បញ្ជាក់​ ជ្រើសរើស រៀបចំ​បញ្ជី </a:t>
            </a:r>
            <a:r>
              <a:rPr lang="km-KH" sz="2400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និង </a:t>
            </a:r>
            <a:r>
              <a:rPr lang="km-KH" sz="2400" b="1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សរសេរ</a:t>
            </a:r>
            <a:r>
              <a:rPr lang="km-KH" sz="2400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 ដើម្បី​បញ្ជាក់​បន្ថែម​លើ​គោលបំណង​ទូទៅ។</a:t>
            </a:r>
            <a:endParaRPr lang="en-US" sz="2400" dirty="0">
              <a:latin typeface="Khmer OS Siemreap" panose="02000500000000020004" pitchFamily="2" charset="0"/>
              <a:cs typeface="Khmer OS Siemreap" panose="02000500000000020004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B71D3F-649F-333B-3A3B-1D4811A8A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7672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m-KH" sz="3200" dirty="0">
                <a:latin typeface="Khmer OS Muol Light" panose="02000500000000020004" pitchFamily="2" charset="77"/>
                <a:cs typeface="Khmer OS Muol Light" panose="02000500000000020004" pitchFamily="2" charset="77"/>
              </a:rPr>
              <a:t>ផ្ទុយទៅវិញ​</a:t>
            </a:r>
            <a:r>
              <a:rPr lang="en-US" sz="3200" dirty="0">
                <a:latin typeface="Khmer OS Muol Light" panose="02000500000000020004" pitchFamily="2" charset="77"/>
                <a:cs typeface="Khmer OS Muol Light" panose="02000500000000020004" pitchFamily="2" charset="77"/>
              </a:rPr>
              <a:t> . . 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lnSpc>
                <a:spcPct val="150000"/>
              </a:lnSpc>
            </a:pPr>
            <a:r>
              <a:rPr lang="km-KH" sz="2800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អ្នកអប់រំ​មួយ​ចំនួន មានអារម្មណ៍ថា​ វា​ចំណាយពេល​ច្រើន​ពេក​ក្នុង​ការ​សរសេរ​គោលបំណង​ក្នុង​ចំណោម​សេចក្ដី​លំអិត​សម្រាប់មេរៀន​</a:t>
            </a:r>
            <a:endParaRPr lang="en-US" sz="2800" dirty="0">
              <a:latin typeface="Khmer OS Siemreap" panose="02000500000000020004" pitchFamily="2" charset="0"/>
              <a:cs typeface="Khmer OS Siemreap" panose="02000500000000020004" pitchFamily="2" charset="0"/>
            </a:endParaRPr>
          </a:p>
          <a:p>
            <a:pPr>
              <a:lnSpc>
                <a:spcPct val="150000"/>
              </a:lnSpc>
            </a:pPr>
            <a:r>
              <a:rPr lang="km-KH" sz="2800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ពួកគេស្នើថា វាមាន​សារៈសំខាន់ក្នុង​ការ​សរសេរ​ គោលបំណង​ជាក់លាក់​ ពេល​គោលគំនិតបានបង្ហាញ​លក្ខណៈអង្កេត​​ស្របតាម​គោលបំណង</a:t>
            </a:r>
            <a:endParaRPr lang="en-US" sz="2800" dirty="0">
              <a:latin typeface="Khmer OS Siemreap" panose="02000500000000020004" pitchFamily="2" charset="0"/>
              <a:cs typeface="Khmer OS Siemreap" panose="02000500000000020004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2BDEE0-94F6-04F6-0EE8-56F1B25AA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9921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7541"/>
            <a:ext cx="8229600" cy="1143000"/>
          </a:xfrm>
        </p:spPr>
        <p:txBody>
          <a:bodyPr/>
          <a:lstStyle/>
          <a:p>
            <a:r>
              <a:rPr lang="km-KH" sz="2800" dirty="0">
                <a:latin typeface="Khmer OS Muol Light" panose="02000500000000020004" pitchFamily="2" charset="0"/>
                <a:cs typeface="Khmer OS Muol Light" panose="02000500000000020004" pitchFamily="2" charset="0"/>
              </a:rPr>
              <a:t>សេចក្ដី​ណែនាំពេលសរសេរគោលបំណង</a:t>
            </a:r>
            <a:endParaRPr lang="en-US" sz="2800" b="1" dirty="0">
              <a:latin typeface="Khmer OS Muol Light" panose="02000500000000020004" pitchFamily="2" charset="0"/>
              <a:cs typeface="Khmer OS Muol Light" panose="02000500000000020004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4" y="2324911"/>
            <a:ext cx="8383983" cy="4286792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km-KH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ប្រើប្រាស់​កិរិយាសព្ទដែលបង្ហាញ </a:t>
            </a:r>
            <a:r>
              <a:rPr lang="km-KH" dirty="0">
                <a:solidFill>
                  <a:srgbClr val="AA5816"/>
                </a:solidFill>
                <a:latin typeface="Khmer OS Siemreap" panose="02000500000000020004" pitchFamily="2" charset="0"/>
                <a:cs typeface="Khmer OS Siemreap" panose="02000500000000020004" pitchFamily="2" charset="0"/>
              </a:rPr>
              <a:t>លក្ខណៈអង្កេត</a:t>
            </a:r>
            <a:r>
              <a:rPr lang="en-US" dirty="0">
                <a:solidFill>
                  <a:srgbClr val="AA5816"/>
                </a:solidFill>
                <a:latin typeface="Khmer OS Siemreap" panose="02000500000000020004" pitchFamily="2" charset="0"/>
                <a:cs typeface="Khmer OS Siemreap" panose="02000500000000020004" pitchFamily="2" charset="0"/>
              </a:rPr>
              <a:t> </a:t>
            </a:r>
            <a:r>
              <a:rPr lang="km-KH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ពេលសរសេរ</a:t>
            </a:r>
            <a:r>
              <a:rPr lang="km-KH" b="1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គោលបំណងជាក់លាក់</a:t>
            </a:r>
            <a:r>
              <a:rPr lang="en-US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 (</a:t>
            </a:r>
            <a:r>
              <a:rPr lang="km-KH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ឧ</a:t>
            </a:r>
            <a:r>
              <a:rPr lang="en-US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, </a:t>
            </a:r>
            <a:r>
              <a:rPr lang="km-KH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បញ្ជាក់</a:t>
            </a:r>
            <a:r>
              <a:rPr lang="en-US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, </a:t>
            </a:r>
            <a:r>
              <a:rPr lang="km-KH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ពន្យល់</a:t>
            </a:r>
            <a:r>
              <a:rPr lang="en-US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, </a:t>
            </a:r>
            <a:r>
              <a:rPr lang="km-KH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សង្ខេប</a:t>
            </a:r>
            <a:r>
              <a:rPr lang="en-US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, </a:t>
            </a:r>
            <a:r>
              <a:rPr lang="km-KH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សរសេរ</a:t>
            </a:r>
            <a:r>
              <a:rPr lang="en-US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, </a:t>
            </a:r>
            <a:r>
              <a:rPr lang="km-KH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រៀបចំបញ្ជី</a:t>
            </a:r>
            <a:r>
              <a:rPr lang="en-US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, -</a:t>
            </a:r>
            <a:r>
              <a:rPr lang="km-KH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ល</a:t>
            </a:r>
            <a:r>
              <a:rPr lang="en-US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-.) (</a:t>
            </a:r>
            <a:r>
              <a:rPr lang="km-KH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សូមមើល​ឯកសារភ្ជាប់</a:t>
            </a:r>
            <a:r>
              <a:rPr lang="en-US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)</a:t>
            </a:r>
          </a:p>
          <a:p>
            <a:pPr marL="793750" lvl="1" indent="-457200">
              <a:lnSpc>
                <a:spcPct val="150000"/>
              </a:lnSpc>
            </a:pPr>
            <a:r>
              <a:rPr lang="km-KH" sz="2400" i="1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បញ្ជាក់​លក្ខណៈ​អង្កេត​ធ្វើឲ្យ​វាមានភាពងាយស្រួល​ក្នុង​ការរៀបចំ ដំណើរការ​ថាតើ គោលបំណង​អាច​សម្រេចបានដែរឬទេ?</a:t>
            </a:r>
            <a:endParaRPr lang="en-US" sz="2400" i="1" dirty="0">
              <a:latin typeface="Khmer OS Siemreap" panose="02000500000000020004" pitchFamily="2" charset="0"/>
              <a:cs typeface="Khmer OS Siemreap" panose="02000500000000020004" pitchFamily="2" charset="0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km-KH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ជៀសវាង​ប្រើប្រាស់​ពាក្យ ពង្រឹង លើកទឹកចិត្ត​ គាំទ្រ ជាដើម ក្នុង​គោល​បំណង​របស់អ្នក​ ​ពាក្យទាំងនេះ​មិន​បានបញ្ជាក់​លក្ខណៈច្បាស់លាស់ទេ។​</a:t>
            </a:r>
            <a:endParaRPr lang="en-US" dirty="0">
              <a:latin typeface="Khmer OS Siemreap" panose="02000500000000020004" pitchFamily="2" charset="0"/>
              <a:cs typeface="Khmer OS Siemreap" panose="02000500000000020004" pitchFamily="2" charset="0"/>
            </a:endParaRPr>
          </a:p>
          <a:p>
            <a:pPr>
              <a:lnSpc>
                <a:spcPct val="150000"/>
              </a:lnSpc>
            </a:pPr>
            <a:endParaRPr lang="en-US" dirty="0">
              <a:latin typeface="Khmer OS Siemreap" panose="02000500000000020004" pitchFamily="2" charset="0"/>
              <a:cs typeface="Khmer OS Siemreap" panose="02000500000000020004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D654C6-B266-CA92-5D72-5A421FA43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9282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2431915"/>
            <a:ext cx="8042276" cy="4267360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 startAt="3"/>
            </a:pPr>
            <a:r>
              <a:rPr lang="km-KH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មិនត្រូវ​ដាក់កិរិយាសព្ទ​ពីរ​ក្នុង​គោលបំណង​តែមួយទេ</a:t>
            </a:r>
            <a:r>
              <a:rPr lang="en-US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. </a:t>
            </a:r>
            <a:r>
              <a:rPr lang="en-US" i="1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(</a:t>
            </a:r>
            <a:r>
              <a:rPr lang="km-KH" i="1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ឧ, សិស្សអាច </a:t>
            </a:r>
            <a:r>
              <a:rPr lang="km-KH" b="1" i="1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ពន្យល់ </a:t>
            </a:r>
            <a:r>
              <a:rPr lang="km-KH" i="1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និង </a:t>
            </a:r>
            <a:r>
              <a:rPr lang="km-KH" b="1" i="1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វិភាគ </a:t>
            </a:r>
            <a:r>
              <a:rPr lang="km-KH" i="1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លក្ខណៈ​នៃប្រលោមលោក</a:t>
            </a:r>
            <a:r>
              <a:rPr lang="en-US" i="1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)</a:t>
            </a:r>
          </a:p>
          <a:p>
            <a:pPr marL="739775" lvl="2" indent="-457200">
              <a:lnSpc>
                <a:spcPct val="150000"/>
              </a:lnSpc>
              <a:spcBef>
                <a:spcPts val="2000"/>
              </a:spcBef>
            </a:pPr>
            <a:r>
              <a:rPr lang="km-KH" sz="2400" i="1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ការ​រួម​បញ្ចូល​កិរិយាសព្ទពីរ​ធ្វើឲ្យមានការ​ពិបាក​ ប្រសិនបើ​គោលបំណង​ត្រូវ​តែ​សម្រេច​បានតែ​មួយ ប៉ុន្តែ​មួយទៀត​មិនបាន​សម្រេច។</a:t>
            </a:r>
            <a:endParaRPr lang="en-US" sz="2400" i="1" dirty="0">
              <a:latin typeface="Khmer OS Siemreap" panose="02000500000000020004" pitchFamily="2" charset="0"/>
              <a:cs typeface="Khmer OS Siemreap" panose="02000500000000020004" pitchFamily="2" charset="0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 startAt="3"/>
            </a:pPr>
            <a:r>
              <a:rPr lang="km-KH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ធានាថា​ គោលបំណង​របស់​អ្នក​មានបូក​បញ្ចូល​ទាំង​ការ​គិត​បែបកម្រិតទាប និង​ការ​គិត​បែប​កម្រិត​ខ្ពស់</a:t>
            </a:r>
            <a:endParaRPr lang="en-US" dirty="0">
              <a:latin typeface="Khmer OS Siemreap" panose="02000500000000020004" pitchFamily="2" charset="0"/>
              <a:cs typeface="Khmer OS Siemreap" panose="02000500000000020004" pitchFamily="2" charset="0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 startAt="3"/>
            </a:pPr>
            <a:r>
              <a:rPr lang="km-KH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បែងចែក​គោលបំណងនីមួយៗតាមកម្រិត​ដែល​ស្របតាម​</a:t>
            </a:r>
            <a:r>
              <a:rPr lang="en-US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Bloom’s Taxonomy</a:t>
            </a:r>
            <a:r>
              <a:rPr lang="en-US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 (</a:t>
            </a:r>
            <a:r>
              <a:rPr lang="km-KH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ឧ</a:t>
            </a:r>
            <a:r>
              <a:rPr lang="en-US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., </a:t>
            </a:r>
            <a:r>
              <a:rPr lang="km-KH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​ចងចាំ</a:t>
            </a:r>
            <a:r>
              <a:rPr lang="en-US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, </a:t>
            </a:r>
            <a:r>
              <a:rPr lang="km-KH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យល់ដឹង</a:t>
            </a:r>
            <a:r>
              <a:rPr lang="en-US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, </a:t>
            </a:r>
            <a:r>
              <a:rPr lang="km-KH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អនុវត្តន៍</a:t>
            </a:r>
            <a:r>
              <a:rPr lang="en-US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, </a:t>
            </a:r>
            <a:r>
              <a:rPr lang="km-KH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ជាដើម</a:t>
            </a:r>
            <a:r>
              <a:rPr lang="en-US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).</a:t>
            </a:r>
          </a:p>
          <a:p>
            <a:pPr>
              <a:lnSpc>
                <a:spcPct val="150000"/>
              </a:lnSpc>
            </a:pPr>
            <a:endParaRPr lang="en-US" dirty="0">
              <a:latin typeface="Khmer OS Siemreap" panose="02000500000000020004" pitchFamily="2" charset="0"/>
              <a:cs typeface="Khmer OS Siemreap" panose="02000500000000020004" pitchFamily="2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9910B7C-965D-02C6-C6B0-CE6F992DF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97541"/>
            <a:ext cx="8229600" cy="1143000"/>
          </a:xfrm>
        </p:spPr>
        <p:txBody>
          <a:bodyPr/>
          <a:lstStyle/>
          <a:p>
            <a:r>
              <a:rPr lang="km-KH" sz="2800" dirty="0">
                <a:latin typeface="Khmer OS Muol Light" panose="02000500000000020004" pitchFamily="2" charset="0"/>
                <a:cs typeface="Khmer OS Muol Light" panose="02000500000000020004" pitchFamily="2" charset="0"/>
              </a:rPr>
              <a:t>សេចក្ដី​ណែនាំពេលសរសេរគោលបំណង</a:t>
            </a:r>
            <a:r>
              <a:rPr lang="en-US" sz="2800" dirty="0">
                <a:latin typeface="Khmer OS Muol Light" panose="02000500000000020004" pitchFamily="2" charset="0"/>
                <a:cs typeface="Khmer OS Muol Light" panose="02000500000000020004" pitchFamily="2" charset="0"/>
              </a:rPr>
              <a:t>(</a:t>
            </a:r>
            <a:r>
              <a:rPr lang="km-KH" sz="2800" dirty="0">
                <a:latin typeface="Khmer OS Muol Light" panose="02000500000000020004" pitchFamily="2" charset="0"/>
                <a:cs typeface="Khmer OS Muol Light" panose="02000500000000020004" pitchFamily="2" charset="0"/>
              </a:rPr>
              <a:t>ត</a:t>
            </a:r>
            <a:r>
              <a:rPr lang="en-US" sz="2800" dirty="0">
                <a:latin typeface="Khmer OS Muol Light" panose="02000500000000020004" pitchFamily="2" charset="0"/>
                <a:cs typeface="Khmer OS Muol Light" panose="02000500000000020004" pitchFamily="2" charset="0"/>
              </a:rPr>
              <a:t>)</a:t>
            </a:r>
            <a:endParaRPr lang="en-US" sz="2800" b="1" dirty="0">
              <a:latin typeface="Khmer OS Muol Light" panose="02000500000000020004" pitchFamily="2" charset="0"/>
              <a:cs typeface="Khmer OS Muol Light" panose="02000500000000020004" pitchFamily="2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0364EDD-AFA6-84AD-3BA5-3D5EBE9EF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3549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641752D-E573-48E1-CF40-8024C9C53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25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2C876D0-EA1D-813C-6113-E8B1911A9A99}"/>
              </a:ext>
            </a:extLst>
          </p:cNvPr>
          <p:cNvSpPr txBox="1">
            <a:spLocks/>
          </p:cNvSpPr>
          <p:nvPr/>
        </p:nvSpPr>
        <p:spPr>
          <a:xfrm>
            <a:off x="457200" y="228600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m-KH" sz="4800" dirty="0">
                <a:latin typeface="Khmer OS Muol Light" panose="02000500000000020004" pitchFamily="2" charset="77"/>
                <a:cs typeface="Khmer OS Muol Light" panose="02000500000000020004" pitchFamily="2" charset="77"/>
              </a:rPr>
              <a:t>ការតែងតេស្ត</a:t>
            </a:r>
            <a:endParaRPr lang="en-US" sz="4800" dirty="0">
              <a:latin typeface="Khmer OS Muol Light" panose="02000500000000020004" pitchFamily="2" charset="77"/>
              <a:cs typeface="Khmer OS Muol Light" panose="02000500000000020004" pitchFamily="2" charset="77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DB98147-8637-62F1-2E07-56A90AF069B8}"/>
              </a:ext>
            </a:extLst>
          </p:cNvPr>
          <p:cNvSpPr txBox="1">
            <a:spLocks/>
          </p:cNvSpPr>
          <p:nvPr/>
        </p:nvSpPr>
        <p:spPr>
          <a:xfrm>
            <a:off x="634652" y="360332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latin typeface="Baloo Bhai 2 SemiBold" panose="03080502040302020200" pitchFamily="66" charset="77"/>
                <a:cs typeface="Baloo Bhai 2 SemiBold" panose="03080502040302020200" pitchFamily="66" charset="77"/>
              </a:rPr>
              <a:t>Test Development</a:t>
            </a:r>
          </a:p>
        </p:txBody>
      </p:sp>
    </p:spTree>
    <p:extLst>
      <p:ext uri="{BB962C8B-B14F-4D97-AF65-F5344CB8AC3E}">
        <p14:creationId xmlns:p14="http://schemas.microsoft.com/office/powerpoint/2010/main" val="155063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CF010-FAB7-376F-2C60-ABD735399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407" y="562855"/>
            <a:ext cx="8229600" cy="1143000"/>
          </a:xfrm>
        </p:spPr>
        <p:txBody>
          <a:bodyPr/>
          <a:lstStyle/>
          <a:p>
            <a:r>
              <a:rPr lang="km-KH" sz="3600" dirty="0">
                <a:latin typeface="Khmer OS Muol Light" panose="02000500000000020004" pitchFamily="2" charset="77"/>
                <a:cs typeface="Khmer OS Muol Light" panose="02000500000000020004" pitchFamily="2" charset="77"/>
              </a:rPr>
              <a:t>២.៣ ការសរសេសំណួរមិនលំអៀង</a:t>
            </a:r>
            <a:endParaRPr lang="en-US" sz="3600" dirty="0">
              <a:latin typeface="Khmer OS Muol Light" panose="02000500000000020004" pitchFamily="2" charset="77"/>
              <a:cs typeface="Khmer OS Muol Light" panose="02000500000000020004" pitchFamily="2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C5FD32-4F7C-E69C-9259-D311219E22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416" y="1825598"/>
            <a:ext cx="8608441" cy="47077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B3F55C-50A8-3674-E252-609AD0454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9642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9C16CD-1840-FEC9-EA5A-F82A52CBB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m-KH" sz="2800" dirty="0">
                <a:latin typeface="Khmer OS Muol Light" panose="02000500000000020004" pitchFamily="2" charset="77"/>
                <a:cs typeface="Khmer OS Muol Light" panose="02000500000000020004" pitchFamily="2" charset="77"/>
              </a:rPr>
              <a:t>សំណួរពហុជ្រើសរើស </a:t>
            </a:r>
            <a:endParaRPr lang="en-US" sz="2800" dirty="0">
              <a:latin typeface="Khmer OS Muol Light" panose="02000500000000020004" pitchFamily="2" charset="77"/>
              <a:cs typeface="Khmer OS Muol Light" panose="02000500000000020004" pitchFamily="2" charset="77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CD948B8-B0ED-026F-108D-E204DE9502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029" y="2220624"/>
            <a:ext cx="6365488" cy="20796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D45F048-473C-F8A0-7599-66676A09C5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692" y="4889565"/>
            <a:ext cx="5238730" cy="1652485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9F636FAE-E227-EE9D-F877-CB6B7096556A}"/>
              </a:ext>
            </a:extLst>
          </p:cNvPr>
          <p:cNvSpPr txBox="1">
            <a:spLocks/>
          </p:cNvSpPr>
          <p:nvPr/>
        </p:nvSpPr>
        <p:spPr>
          <a:xfrm>
            <a:off x="899311" y="1631357"/>
            <a:ext cx="7839364" cy="9038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200000"/>
              </a:lnSpc>
            </a:pPr>
            <a:r>
              <a:rPr lang="km-KH" sz="1600" dirty="0">
                <a:latin typeface="Khmer OS Muol" panose="02000500000000020004" pitchFamily="2" charset="0"/>
                <a:ea typeface="Kozuka Mincho Pro H" panose="02020A00000000000000" pitchFamily="18" charset="-128"/>
                <a:cs typeface="Khmer OS Muol" panose="02000500000000020004" pitchFamily="2" charset="0"/>
              </a:rPr>
              <a:t>១. ចម្លើយត្រូវតែមួយ</a:t>
            </a:r>
            <a:r>
              <a:rPr lang="en-US" sz="1600" dirty="0">
                <a:latin typeface="Khmer OS Muol" panose="02000500000000020004" pitchFamily="2" charset="0"/>
                <a:ea typeface="Kozuka Mincho Pro H" panose="02020A00000000000000" pitchFamily="18" charset="-128"/>
                <a:cs typeface="Khmer OS Muol" panose="02000500000000020004" pitchFamily="2" charset="0"/>
              </a:rPr>
              <a:t> 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0FF8540-B6EE-0A81-9F6D-7A082B998DB2}"/>
              </a:ext>
            </a:extLst>
          </p:cNvPr>
          <p:cNvSpPr txBox="1">
            <a:spLocks/>
          </p:cNvSpPr>
          <p:nvPr/>
        </p:nvSpPr>
        <p:spPr>
          <a:xfrm>
            <a:off x="899311" y="4300298"/>
            <a:ext cx="7839364" cy="9038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200000"/>
              </a:lnSpc>
            </a:pPr>
            <a:r>
              <a:rPr lang="km-KH" sz="1600" dirty="0">
                <a:latin typeface="Khmer OS Muol" panose="02000500000000020004" pitchFamily="2" charset="0"/>
                <a:ea typeface="Kozuka Mincho Pro H" panose="02020A00000000000000" pitchFamily="18" charset="-128"/>
                <a:cs typeface="Khmer OS Muol" panose="02000500000000020004" pitchFamily="2" charset="0"/>
              </a:rPr>
              <a:t>២. ចម្លើយត្រឹមត្រូវល្អបំផុត</a:t>
            </a:r>
            <a:r>
              <a:rPr lang="en-US" sz="1600" dirty="0">
                <a:latin typeface="Khmer OS Muol" panose="02000500000000020004" pitchFamily="2" charset="0"/>
                <a:ea typeface="Kozuka Mincho Pro H" panose="02020A00000000000000" pitchFamily="18" charset="-128"/>
                <a:cs typeface="Khmer OS Muol" panose="02000500000000020004" pitchFamily="2" charset="0"/>
              </a:rPr>
              <a:t>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A5A3A1A-35C5-B22B-9CA3-669F5746FA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 rot="833973">
            <a:off x="4944380" y="3041977"/>
            <a:ext cx="2650084" cy="3420532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75F889F1-83B0-F05B-DC06-F078E7C12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7287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9C16CD-1840-FEC9-EA5A-F82A52CBB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028" y="44926"/>
            <a:ext cx="8229600" cy="1143000"/>
          </a:xfrm>
        </p:spPr>
        <p:txBody>
          <a:bodyPr/>
          <a:lstStyle/>
          <a:p>
            <a:r>
              <a:rPr lang="km-KH" sz="2800" dirty="0">
                <a:latin typeface="Khmer OS Muol Light" panose="02000500000000020004" pitchFamily="2" charset="77"/>
                <a:cs typeface="Khmer OS Muol Light" panose="02000500000000020004" pitchFamily="2" charset="77"/>
              </a:rPr>
              <a:t>សំណួរពហុជ្រើសរើស</a:t>
            </a:r>
            <a:r>
              <a:rPr lang="en-US" sz="2800" dirty="0">
                <a:latin typeface="Khmer OS Muol Light" panose="02000500000000020004" pitchFamily="2" charset="77"/>
                <a:cs typeface="Khmer OS Muol Light" panose="02000500000000020004" pitchFamily="2" charset="77"/>
              </a:rPr>
              <a:t>(</a:t>
            </a:r>
            <a:r>
              <a:rPr lang="km-KH" sz="2800" dirty="0">
                <a:latin typeface="Khmer OS Muol Light" panose="02000500000000020004" pitchFamily="2" charset="77"/>
                <a:cs typeface="Khmer OS Muol Light" panose="02000500000000020004" pitchFamily="2" charset="77"/>
              </a:rPr>
              <a:t>ត</a:t>
            </a:r>
            <a:r>
              <a:rPr lang="en-US" sz="2800" dirty="0">
                <a:latin typeface="Khmer OS Muol Light" panose="02000500000000020004" pitchFamily="2" charset="77"/>
                <a:cs typeface="Khmer OS Muol Light" panose="02000500000000020004" pitchFamily="2" charset="77"/>
              </a:rPr>
              <a:t>)</a:t>
            </a:r>
            <a:r>
              <a:rPr lang="km-KH" sz="2800" dirty="0">
                <a:latin typeface="Khmer OS Muol Light" panose="02000500000000020004" pitchFamily="2" charset="77"/>
                <a:cs typeface="Khmer OS Muol Light" panose="02000500000000020004" pitchFamily="2" charset="77"/>
              </a:rPr>
              <a:t> </a:t>
            </a:r>
            <a:endParaRPr lang="en-US" sz="2800" dirty="0">
              <a:latin typeface="Khmer OS Muol Light" panose="02000500000000020004" pitchFamily="2" charset="77"/>
              <a:cs typeface="Khmer OS Muol Light" panose="02000500000000020004" pitchFamily="2" charset="77"/>
            </a:endParaRP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7CB76EC2-D23B-E2C8-A32C-2267B615467F}"/>
              </a:ext>
            </a:extLst>
          </p:cNvPr>
          <p:cNvSpPr txBox="1">
            <a:spLocks/>
          </p:cNvSpPr>
          <p:nvPr/>
        </p:nvSpPr>
        <p:spPr>
          <a:xfrm>
            <a:off x="899311" y="818308"/>
            <a:ext cx="7839364" cy="9038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200000"/>
              </a:lnSpc>
            </a:pPr>
            <a:r>
              <a:rPr lang="km-KH" sz="1600" dirty="0">
                <a:latin typeface="Khmer OS Muol" panose="02000500000000020004" pitchFamily="2" charset="0"/>
                <a:ea typeface="Kozuka Mincho Pro H" panose="02020A00000000000000" pitchFamily="18" charset="-128"/>
                <a:cs typeface="Khmer OS Muol" panose="02000500000000020004" pitchFamily="2" charset="0"/>
              </a:rPr>
              <a:t>៣. ចម្លើយអវិជ្ជមាន </a:t>
            </a:r>
            <a:r>
              <a:rPr lang="en-US" sz="1600" dirty="0">
                <a:latin typeface="Khmer OS Muol" panose="02000500000000020004" pitchFamily="2" charset="0"/>
                <a:ea typeface="Kozuka Mincho Pro H" panose="02020A00000000000000" pitchFamily="18" charset="-128"/>
                <a:cs typeface="Khmer OS Muol" panose="02000500000000020004" pitchFamily="2" charset="0"/>
              </a:rPr>
              <a:t> 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C0829B8C-4B47-FF65-093B-D5511E8D7B98}"/>
              </a:ext>
            </a:extLst>
          </p:cNvPr>
          <p:cNvSpPr txBox="1">
            <a:spLocks/>
          </p:cNvSpPr>
          <p:nvPr/>
        </p:nvSpPr>
        <p:spPr>
          <a:xfrm>
            <a:off x="899311" y="3090704"/>
            <a:ext cx="7839364" cy="9038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200000"/>
              </a:lnSpc>
            </a:pPr>
            <a:r>
              <a:rPr lang="km-KH" sz="1600" dirty="0">
                <a:latin typeface="Khmer OS Muol" panose="02000500000000020004" pitchFamily="2" charset="0"/>
                <a:ea typeface="Kozuka Mincho Pro H" panose="02020A00000000000000" pitchFamily="18" charset="-128"/>
                <a:cs typeface="Khmer OS Muol" panose="02000500000000020004" pitchFamily="2" charset="0"/>
              </a:rPr>
              <a:t>៤. ចម្លើយច្រើន</a:t>
            </a:r>
            <a:r>
              <a:rPr lang="en-US" sz="1600" dirty="0">
                <a:latin typeface="Khmer OS Muol" panose="02000500000000020004" pitchFamily="2" charset="0"/>
                <a:ea typeface="Kozuka Mincho Pro H" panose="02020A00000000000000" pitchFamily="18" charset="-128"/>
                <a:cs typeface="Khmer OS Muol" panose="02000500000000020004" pitchFamily="2" charset="0"/>
              </a:rPr>
              <a:t>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3067269-3C2F-71D5-E043-7F052EE1A9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68" y="1379728"/>
            <a:ext cx="5328745" cy="17997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3DE1880-2B41-7997-5609-C99EA58A6D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425" y="3583242"/>
            <a:ext cx="6253030" cy="318941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A38DFD9-4CFF-32B3-8FBF-54A48F4E9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4185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9C16CD-1840-FEC9-EA5A-F82A52CBB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069" y="431612"/>
            <a:ext cx="8229600" cy="1143000"/>
          </a:xfrm>
        </p:spPr>
        <p:txBody>
          <a:bodyPr/>
          <a:lstStyle/>
          <a:p>
            <a:r>
              <a:rPr lang="km-KH" sz="2800" dirty="0">
                <a:latin typeface="Khmer OS Muol Light" panose="02000500000000020004" pitchFamily="2" charset="77"/>
                <a:cs typeface="Khmer OS Muol Light" panose="02000500000000020004" pitchFamily="2" charset="77"/>
              </a:rPr>
              <a:t>សំណួរចម្លើយខ្លី </a:t>
            </a:r>
            <a:endParaRPr lang="en-US" sz="2800" dirty="0">
              <a:latin typeface="Khmer OS Muol Light" panose="02000500000000020004" pitchFamily="2" charset="77"/>
              <a:cs typeface="Khmer OS Muol Light" panose="02000500000000020004" pitchFamily="2" charset="77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0D230D9-3D37-CB91-19E7-4CD7EBEE98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506" y="1574612"/>
            <a:ext cx="7477163" cy="50653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AD00C80-D9FF-37D2-1381-80617773C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8134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641752D-E573-48E1-CF40-8024C9C53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3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2C876D0-EA1D-813C-6113-E8B1911A9A99}"/>
              </a:ext>
            </a:extLst>
          </p:cNvPr>
          <p:cNvSpPr txBox="1">
            <a:spLocks/>
          </p:cNvSpPr>
          <p:nvPr/>
        </p:nvSpPr>
        <p:spPr>
          <a:xfrm>
            <a:off x="457200" y="2226805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m-KH" sz="6000" dirty="0">
                <a:latin typeface="Khmer OS Muol Light" panose="02000500000000020004" pitchFamily="2" charset="77"/>
                <a:cs typeface="Khmer OS Muol Light" panose="02000500000000020004" pitchFamily="2" charset="77"/>
              </a:rPr>
              <a:t>ប៊្លូមតាក់សូណូមី</a:t>
            </a:r>
            <a:endParaRPr lang="en-US" sz="6000" dirty="0">
              <a:latin typeface="Khmer OS Muol Light" panose="02000500000000020004" pitchFamily="2" charset="77"/>
              <a:cs typeface="Khmer OS Muol Light" panose="02000500000000020004" pitchFamily="2" charset="77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DB98147-8637-62F1-2E07-56A90AF069B8}"/>
              </a:ext>
            </a:extLst>
          </p:cNvPr>
          <p:cNvSpPr txBox="1">
            <a:spLocks/>
          </p:cNvSpPr>
          <p:nvPr/>
        </p:nvSpPr>
        <p:spPr>
          <a:xfrm>
            <a:off x="634652" y="360332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latin typeface="Baloo Bhai 2 SemiBold" panose="03080502040302020200" pitchFamily="66" charset="77"/>
                <a:cs typeface="Baloo Bhai 2 SemiBold" panose="03080502040302020200" pitchFamily="66" charset="77"/>
              </a:rPr>
              <a:t>Bloom’s Taxonomy</a:t>
            </a:r>
          </a:p>
        </p:txBody>
      </p:sp>
    </p:spTree>
    <p:extLst>
      <p:ext uri="{BB962C8B-B14F-4D97-AF65-F5344CB8AC3E}">
        <p14:creationId xmlns:p14="http://schemas.microsoft.com/office/powerpoint/2010/main" val="2128937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9C16CD-1840-FEC9-EA5A-F82A52CBB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183" y="507812"/>
            <a:ext cx="8229600" cy="1143000"/>
          </a:xfrm>
        </p:spPr>
        <p:txBody>
          <a:bodyPr/>
          <a:lstStyle/>
          <a:p>
            <a:r>
              <a:rPr lang="km-KH" sz="2800" dirty="0">
                <a:latin typeface="Khmer OS Muol Light" panose="02000500000000020004" pitchFamily="2" charset="77"/>
                <a:cs typeface="Khmer OS Muol Light" panose="02000500000000020004" pitchFamily="2" charset="77"/>
              </a:rPr>
              <a:t>សំណួរផ្គូផ្គង </a:t>
            </a:r>
            <a:endParaRPr lang="en-US" sz="2800" dirty="0">
              <a:latin typeface="Khmer OS Muol Light" panose="02000500000000020004" pitchFamily="2" charset="77"/>
              <a:cs typeface="Khmer OS Muol Light" panose="02000500000000020004" pitchFamily="2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0A8E36-A65A-153D-2CD3-D1E73DA15B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506" y="1750621"/>
            <a:ext cx="8650458" cy="469753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7B2EB12-2443-6647-BAB6-FBB1E37C5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9491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9C16CD-1840-FEC9-EA5A-F82A52CBB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811" y="616296"/>
            <a:ext cx="8229600" cy="1143000"/>
          </a:xfrm>
        </p:spPr>
        <p:txBody>
          <a:bodyPr/>
          <a:lstStyle/>
          <a:p>
            <a:r>
              <a:rPr lang="km-KH" sz="2800" dirty="0">
                <a:latin typeface="Khmer OS Muol Light" panose="02000500000000020004" pitchFamily="2" charset="77"/>
                <a:cs typeface="Khmer OS Muol Light" panose="02000500000000020004" pitchFamily="2" charset="77"/>
              </a:rPr>
              <a:t>សំណួរត្រូវ</a:t>
            </a:r>
            <a:r>
              <a:rPr lang="en-US" sz="2800" dirty="0">
                <a:latin typeface="Khmer OS Muol Light" panose="02000500000000020004" pitchFamily="2" charset="77"/>
                <a:cs typeface="Khmer OS Muol Light" panose="02000500000000020004" pitchFamily="2" charset="77"/>
              </a:rPr>
              <a:t>-</a:t>
            </a:r>
            <a:r>
              <a:rPr lang="km-KH" sz="2800" dirty="0">
                <a:latin typeface="Khmer OS Muol Light" panose="02000500000000020004" pitchFamily="2" charset="77"/>
                <a:cs typeface="Khmer OS Muol Light" panose="02000500000000020004" pitchFamily="2" charset="77"/>
              </a:rPr>
              <a:t>ខុស</a:t>
            </a:r>
            <a:endParaRPr lang="en-US" sz="2800" dirty="0">
              <a:latin typeface="Khmer OS Muol Light" panose="02000500000000020004" pitchFamily="2" charset="77"/>
              <a:cs typeface="Khmer OS Muol Light" panose="02000500000000020004" pitchFamily="2" charset="77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AFFC9838-5C87-9153-F51D-1BC656461152}"/>
              </a:ext>
            </a:extLst>
          </p:cNvPr>
          <p:cNvSpPr txBox="1">
            <a:spLocks/>
          </p:cNvSpPr>
          <p:nvPr/>
        </p:nvSpPr>
        <p:spPr>
          <a:xfrm>
            <a:off x="895432" y="2063973"/>
            <a:ext cx="7839364" cy="9038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200000"/>
              </a:lnSpc>
            </a:pPr>
            <a:r>
              <a:rPr lang="km-KH" sz="1600" dirty="0">
                <a:latin typeface="Khmer OS Muol" panose="02000500000000020004" pitchFamily="2" charset="0"/>
                <a:ea typeface="Kozuka Mincho Pro H" panose="02020A00000000000000" pitchFamily="18" charset="-128"/>
                <a:cs typeface="Khmer OS Muol" panose="02000500000000020004" pitchFamily="2" charset="0"/>
              </a:rPr>
              <a:t>១. ប្រភេទមូលដ្ឋាន ( ប្រើប្រាស់ញឹកញាប់ )</a:t>
            </a:r>
            <a:r>
              <a:rPr lang="en-US" sz="1600" dirty="0">
                <a:latin typeface="Khmer OS Muol" panose="02000500000000020004" pitchFamily="2" charset="0"/>
                <a:ea typeface="Kozuka Mincho Pro H" panose="02020A00000000000000" pitchFamily="18" charset="-128"/>
                <a:cs typeface="Khmer OS Muol" panose="02000500000000020004" pitchFamily="2" charset="0"/>
              </a:rPr>
              <a:t> 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945B459-D47F-B1DC-F767-1F299D152199}"/>
              </a:ext>
            </a:extLst>
          </p:cNvPr>
          <p:cNvSpPr txBox="1">
            <a:spLocks/>
          </p:cNvSpPr>
          <p:nvPr/>
        </p:nvSpPr>
        <p:spPr>
          <a:xfrm>
            <a:off x="895432" y="4415539"/>
            <a:ext cx="7839364" cy="9038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200000"/>
              </a:lnSpc>
            </a:pPr>
            <a:r>
              <a:rPr lang="km-KH" sz="1600" dirty="0">
                <a:latin typeface="Khmer OS Muol" panose="02000500000000020004" pitchFamily="2" charset="0"/>
                <a:ea typeface="Kozuka Mincho Pro H" panose="02020A00000000000000" pitchFamily="18" charset="-128"/>
                <a:cs typeface="Khmer OS Muol" panose="02000500000000020004" pitchFamily="2" charset="0"/>
              </a:rPr>
              <a:t>២. ប្រភេទកំណែ</a:t>
            </a:r>
            <a:r>
              <a:rPr lang="en-US" sz="1600" dirty="0">
                <a:latin typeface="Khmer OS Muol" panose="02000500000000020004" pitchFamily="2" charset="0"/>
                <a:ea typeface="Kozuka Mincho Pro H" panose="02020A00000000000000" pitchFamily="18" charset="-128"/>
                <a:cs typeface="Khmer OS Muol" panose="02000500000000020004" pitchFamily="2" charset="0"/>
              </a:rPr>
              <a:t>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EC48E7-ED96-9461-5C2E-F80F6A5622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401" y="2702331"/>
            <a:ext cx="3691774" cy="15267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5413A82-8F4C-0EF9-1814-573BE09640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072" y="5037851"/>
            <a:ext cx="7365662" cy="168539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639A31-A1E8-AA9B-0FFD-30CA93FBD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5123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9C16CD-1840-FEC9-EA5A-F82A52CBB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811" y="616296"/>
            <a:ext cx="8229600" cy="1143000"/>
          </a:xfrm>
        </p:spPr>
        <p:txBody>
          <a:bodyPr/>
          <a:lstStyle/>
          <a:p>
            <a:r>
              <a:rPr lang="km-KH" sz="2800" dirty="0">
                <a:latin typeface="Khmer OS Muol Light" panose="02000500000000020004" pitchFamily="2" charset="77"/>
                <a:cs typeface="Khmer OS Muol Light" panose="02000500000000020004" pitchFamily="2" charset="77"/>
              </a:rPr>
              <a:t>សំណួរត្រូវ</a:t>
            </a:r>
            <a:r>
              <a:rPr lang="en-US" sz="2800" dirty="0">
                <a:latin typeface="Khmer OS Muol Light" panose="02000500000000020004" pitchFamily="2" charset="77"/>
                <a:cs typeface="Khmer OS Muol Light" panose="02000500000000020004" pitchFamily="2" charset="77"/>
              </a:rPr>
              <a:t>-</a:t>
            </a:r>
            <a:r>
              <a:rPr lang="km-KH" sz="2800" dirty="0">
                <a:latin typeface="Khmer OS Muol Light" panose="02000500000000020004" pitchFamily="2" charset="77"/>
                <a:cs typeface="Khmer OS Muol Light" panose="02000500000000020004" pitchFamily="2" charset="77"/>
              </a:rPr>
              <a:t>ខុស </a:t>
            </a:r>
            <a:r>
              <a:rPr lang="en-US" sz="2800" dirty="0">
                <a:latin typeface="Khmer OS Muol Light" panose="02000500000000020004" pitchFamily="2" charset="77"/>
                <a:cs typeface="Khmer OS Muol Light" panose="02000500000000020004" pitchFamily="2" charset="77"/>
              </a:rPr>
              <a:t>(</a:t>
            </a:r>
            <a:r>
              <a:rPr lang="km-KH" sz="2800" dirty="0">
                <a:latin typeface="Khmer OS Muol Light" panose="02000500000000020004" pitchFamily="2" charset="77"/>
                <a:cs typeface="Khmer OS Muol Light" panose="02000500000000020004" pitchFamily="2" charset="77"/>
              </a:rPr>
              <a:t>ត</a:t>
            </a:r>
            <a:r>
              <a:rPr lang="en-US" sz="2800" dirty="0">
                <a:latin typeface="Khmer OS Muol Light" panose="02000500000000020004" pitchFamily="2" charset="77"/>
                <a:cs typeface="Khmer OS Muol Light" panose="02000500000000020004" pitchFamily="2" charset="77"/>
              </a:rPr>
              <a:t>)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F9EDA8D0-90CC-926E-424E-6A56E9B9DB9B}"/>
              </a:ext>
            </a:extLst>
          </p:cNvPr>
          <p:cNvSpPr txBox="1">
            <a:spLocks/>
          </p:cNvSpPr>
          <p:nvPr/>
        </p:nvSpPr>
        <p:spPr>
          <a:xfrm>
            <a:off x="801337" y="2173537"/>
            <a:ext cx="7839364" cy="9038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200000"/>
              </a:lnSpc>
            </a:pPr>
            <a:r>
              <a:rPr lang="km-KH" sz="1600" dirty="0">
                <a:latin typeface="Khmer OS Muol" panose="02000500000000020004" pitchFamily="2" charset="0"/>
                <a:ea typeface="Kozuka Mincho Pro H" panose="02020A00000000000000" pitchFamily="18" charset="-128"/>
                <a:cs typeface="Khmer OS Muol" panose="02000500000000020004" pitchFamily="2" charset="0"/>
              </a:rPr>
              <a:t>៣. ប្រភេទធំជាង តូចជាង</a:t>
            </a:r>
            <a:r>
              <a:rPr lang="en-US" sz="1600" dirty="0">
                <a:latin typeface="Khmer OS Muol" panose="02000500000000020004" pitchFamily="2" charset="0"/>
                <a:ea typeface="Kozuka Mincho Pro H" panose="02020A00000000000000" pitchFamily="18" charset="-128"/>
                <a:cs typeface="Khmer OS Muol" panose="02000500000000020004" pitchFamily="2" charset="0"/>
              </a:rPr>
              <a:t> 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F82312C5-2115-31C0-6143-5A51FDF4E9FE}"/>
              </a:ext>
            </a:extLst>
          </p:cNvPr>
          <p:cNvSpPr txBox="1">
            <a:spLocks/>
          </p:cNvSpPr>
          <p:nvPr/>
        </p:nvSpPr>
        <p:spPr>
          <a:xfrm>
            <a:off x="801337" y="3764509"/>
            <a:ext cx="7839364" cy="9038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200000"/>
              </a:lnSpc>
            </a:pPr>
            <a:r>
              <a:rPr lang="km-KH" sz="1600" dirty="0">
                <a:latin typeface="Khmer OS Muol" panose="02000500000000020004" pitchFamily="2" charset="0"/>
                <a:ea typeface="Kozuka Mincho Pro H" panose="02020A00000000000000" pitchFamily="18" charset="-128"/>
                <a:cs typeface="Khmer OS Muol" panose="02000500000000020004" pitchFamily="2" charset="0"/>
              </a:rPr>
              <a:t>៤. ប្រភេទពិត មតិ</a:t>
            </a:r>
            <a:r>
              <a:rPr lang="en-US" sz="1600" dirty="0">
                <a:latin typeface="Khmer OS Muol" panose="02000500000000020004" pitchFamily="2" charset="0"/>
                <a:ea typeface="Kozuka Mincho Pro H" panose="02020A00000000000000" pitchFamily="18" charset="-128"/>
                <a:cs typeface="Khmer OS Muol" panose="02000500000000020004" pitchFamily="2" charset="0"/>
              </a:rPr>
              <a:t>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4D9C0A5-9DEB-22E1-6A73-E0207D9676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946" y="2767016"/>
            <a:ext cx="3239978" cy="85086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E67E1C9-68E1-7C28-26B3-19108B2438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882" y="4502630"/>
            <a:ext cx="7674743" cy="177505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C04D347-9E9B-F158-103D-B1ABCA980C2A}"/>
              </a:ext>
            </a:extLst>
          </p:cNvPr>
          <p:cNvSpPr/>
          <p:nvPr/>
        </p:nvSpPr>
        <p:spPr>
          <a:xfrm>
            <a:off x="2623457" y="3178629"/>
            <a:ext cx="522514" cy="43924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KH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46F4C14-1967-D692-9CBE-683E8482B81B}"/>
                  </a:ext>
                </a:extLst>
              </p:cNvPr>
              <p:cNvSpPr txBox="1"/>
              <p:nvPr/>
            </p:nvSpPr>
            <p:spPr>
              <a:xfrm>
                <a:off x="2666997" y="3297467"/>
                <a:ext cx="522514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KH" sz="16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0" smtClean="0">
                              <a:latin typeface="Cambria Math" panose="02040503050406030204" pitchFamily="18" charset="0"/>
                            </a:rPr>
                            <m:t>−70</m:t>
                          </m:r>
                        </m:e>
                      </m:d>
                    </m:oMath>
                  </m:oMathPara>
                </a14:m>
                <a:endParaRPr lang="en-KH" sz="2000" dirty="0">
                  <a:latin typeface="Khmer OS Siemreap" panose="02000500000000020004" pitchFamily="2" charset="77"/>
                  <a:cs typeface="Khmer OS Siemreap" panose="02000500000000020004" pitchFamily="2" charset="77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46F4C14-1967-D692-9CBE-683E8482B8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6997" y="3297467"/>
                <a:ext cx="522514" cy="246221"/>
              </a:xfrm>
              <a:prstGeom prst="rect">
                <a:avLst/>
              </a:prstGeom>
              <a:blipFill>
                <a:blip r:embed="rId4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K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3FEFC3-72A9-7E8B-5129-B03E95F67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9942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9C16CD-1840-FEC9-EA5A-F82A52CBB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811" y="616296"/>
            <a:ext cx="8229600" cy="1143000"/>
          </a:xfrm>
        </p:spPr>
        <p:txBody>
          <a:bodyPr/>
          <a:lstStyle/>
          <a:p>
            <a:r>
              <a:rPr lang="km-KH" sz="2800" dirty="0">
                <a:latin typeface="Khmer OS Muol Light" panose="02000500000000020004" pitchFamily="2" charset="77"/>
                <a:cs typeface="Khmer OS Muol Light" panose="02000500000000020004" pitchFamily="2" charset="77"/>
              </a:rPr>
              <a:t>សំណួរចំណែកថ្នាក់</a:t>
            </a:r>
            <a:endParaRPr lang="en-US" sz="2800" dirty="0">
              <a:latin typeface="Khmer OS Muol Light" panose="02000500000000020004" pitchFamily="2" charset="77"/>
              <a:cs typeface="Khmer OS Muol Light" panose="02000500000000020004" pitchFamily="2" charset="77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67A9F4C-D0B4-B2B9-4804-448A8330F4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166" y="2365743"/>
            <a:ext cx="7964650" cy="3509916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87A9C6-EF57-D76D-B817-2C283A47A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1969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9C16CD-1840-FEC9-EA5A-F82A52CBB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811" y="616296"/>
            <a:ext cx="8229600" cy="1143000"/>
          </a:xfrm>
        </p:spPr>
        <p:txBody>
          <a:bodyPr/>
          <a:lstStyle/>
          <a:p>
            <a:r>
              <a:rPr lang="km-KH" sz="2800" dirty="0">
                <a:latin typeface="Khmer OS Muol Light" panose="02000500000000020004" pitchFamily="2" charset="77"/>
                <a:cs typeface="Khmer OS Muol Light" panose="02000500000000020004" pitchFamily="2" charset="77"/>
              </a:rPr>
              <a:t>សំណួរចំណែកថ្នាក់ </a:t>
            </a:r>
            <a:r>
              <a:rPr lang="en-US" sz="2800" dirty="0">
                <a:latin typeface="Khmer OS Muol Light" panose="02000500000000020004" pitchFamily="2" charset="77"/>
                <a:cs typeface="Khmer OS Muol Light" panose="02000500000000020004" pitchFamily="2" charset="77"/>
              </a:rPr>
              <a:t>(</a:t>
            </a:r>
            <a:r>
              <a:rPr lang="km-KH" sz="2800" dirty="0">
                <a:latin typeface="Khmer OS Muol Light" panose="02000500000000020004" pitchFamily="2" charset="77"/>
                <a:cs typeface="Khmer OS Muol Light" panose="02000500000000020004" pitchFamily="2" charset="77"/>
              </a:rPr>
              <a:t>ត</a:t>
            </a:r>
            <a:r>
              <a:rPr lang="en-US" sz="2800" dirty="0">
                <a:latin typeface="Khmer OS Muol Light" panose="02000500000000020004" pitchFamily="2" charset="77"/>
                <a:cs typeface="Khmer OS Muol Light" panose="02000500000000020004" pitchFamily="2" charset="77"/>
              </a:rPr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56E9B5-531D-8248-7509-C6F3FF5C4E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041" y="2420358"/>
            <a:ext cx="7517370" cy="410994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202AB4-DDA8-0CA1-0872-01E860ECB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5099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9C16CD-1840-FEC9-EA5A-F82A52CBB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811" y="616296"/>
            <a:ext cx="8229600" cy="1143000"/>
          </a:xfrm>
        </p:spPr>
        <p:txBody>
          <a:bodyPr/>
          <a:lstStyle/>
          <a:p>
            <a:r>
              <a:rPr lang="km-KH" sz="2800" dirty="0">
                <a:latin typeface="Khmer OS Muol Light" panose="02000500000000020004" pitchFamily="2" charset="77"/>
                <a:cs typeface="Khmer OS Muol Light" panose="02000500000000020004" pitchFamily="2" charset="77"/>
              </a:rPr>
              <a:t>បញ្ហានៃការបង្កើតតេស្តមួយចំនួន</a:t>
            </a:r>
            <a:r>
              <a:rPr lang="en-US" sz="2800" dirty="0">
                <a:latin typeface="Khmer OS Muol Light" panose="02000500000000020004" pitchFamily="2" charset="77"/>
                <a:cs typeface="Khmer OS Muol Light" panose="02000500000000020004" pitchFamily="2" charset="77"/>
              </a:rPr>
              <a:t>…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202AB4-DDA8-0CA1-0872-01E860ECB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35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649FFA7-3670-4637-4515-F0F144A4D4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096" y="2856986"/>
            <a:ext cx="8371114" cy="386448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km-KH" altLang="en-US" sz="2400" cap="all" dirty="0">
                <a:solidFill>
                  <a:srgbClr val="0070C0"/>
                </a:solidFill>
                <a:latin typeface="Khmer OS Bokor" panose="02000500000000020004" pitchFamily="2" charset="77"/>
                <a:ea typeface="+mj-ea"/>
                <a:cs typeface="Khmer OS Bokor" panose="02000500000000020004" pitchFamily="2" charset="77"/>
              </a:rPr>
              <a:t>សំណួរងាយៗពេក ដូចជាខ្នាត ឬបំបែកខ្នាត ។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km-KH" altLang="en-US" sz="2400" cap="all" dirty="0">
                <a:solidFill>
                  <a:srgbClr val="0070C0"/>
                </a:solidFill>
                <a:latin typeface="Khmer OS Bokor" panose="02000500000000020004" pitchFamily="2" charset="77"/>
                <a:ea typeface="+mj-ea"/>
                <a:cs typeface="Khmer OS Bokor" panose="02000500000000020004" pitchFamily="2" charset="77"/>
              </a:rPr>
              <a:t>     </a:t>
            </a:r>
            <a:r>
              <a:rPr lang="km-KH" altLang="en-US" sz="2400" cap="all" dirty="0">
                <a:solidFill>
                  <a:schemeClr val="tx1"/>
                </a:solidFill>
                <a:latin typeface="Khmer OS Siemreap" panose="02000500000000020004" pitchFamily="2" charset="77"/>
                <a:ea typeface="+mj-ea"/>
                <a:cs typeface="Khmer OS Siemreap" panose="02000500000000020004" pitchFamily="2" charset="77"/>
              </a:rPr>
              <a:t>ឧទាហរណ៍ ៖ រេស៊ីស្តង់មានខ្នាតគិតជា </a:t>
            </a:r>
            <a:r>
              <a:rPr lang="en-US" altLang="en-US" sz="2400" cap="all" dirty="0">
                <a:solidFill>
                  <a:schemeClr val="tx1"/>
                </a:solidFill>
                <a:latin typeface="Khmer OS Siemreap" panose="02000500000000020004" pitchFamily="2" charset="77"/>
                <a:ea typeface="+mj-ea"/>
                <a:cs typeface="Khmer OS Siemreap" panose="02000500000000020004" pitchFamily="2" charset="77"/>
              </a:rPr>
              <a:t>________</a:t>
            </a:r>
            <a:r>
              <a:rPr lang="km-KH" altLang="en-US" sz="2400" cap="all" dirty="0">
                <a:solidFill>
                  <a:schemeClr val="tx1"/>
                </a:solidFill>
                <a:latin typeface="Khmer OS Siemreap" panose="02000500000000020004" pitchFamily="2" charset="77"/>
                <a:ea typeface="+mj-ea"/>
                <a:cs typeface="Khmer OS Siemreap" panose="02000500000000020004" pitchFamily="2" charset="77"/>
              </a:rPr>
              <a:t>។</a:t>
            </a:r>
            <a:br>
              <a:rPr lang="km-KH" altLang="en-US" sz="2400" cap="all" dirty="0">
                <a:solidFill>
                  <a:schemeClr val="tx1"/>
                </a:solidFill>
                <a:latin typeface="Khmer OS Siemreap" panose="02000500000000020004" pitchFamily="2" charset="77"/>
                <a:ea typeface="+mj-ea"/>
                <a:cs typeface="Khmer OS Siemreap" panose="02000500000000020004" pitchFamily="2" charset="77"/>
              </a:rPr>
            </a:br>
            <a:r>
              <a:rPr lang="km-KH" altLang="en-US" sz="2400" cap="all" dirty="0">
                <a:solidFill>
                  <a:schemeClr val="tx1"/>
                </a:solidFill>
                <a:latin typeface="Khmer OS Siemreap" panose="02000500000000020004" pitchFamily="2" charset="77"/>
                <a:ea typeface="+mj-ea"/>
                <a:cs typeface="Khmer OS Siemreap" panose="02000500000000020004" pitchFamily="2" charset="77"/>
              </a:rPr>
              <a:t>      ក</a:t>
            </a:r>
            <a:r>
              <a:rPr lang="en-US" altLang="en-US" sz="2400" cap="all" dirty="0">
                <a:solidFill>
                  <a:schemeClr val="tx1"/>
                </a:solidFill>
                <a:latin typeface="Khmer OS Siemreap" panose="02000500000000020004" pitchFamily="2" charset="77"/>
                <a:ea typeface="+mj-ea"/>
                <a:cs typeface="Khmer OS Siemreap" panose="02000500000000020004" pitchFamily="2" charset="77"/>
              </a:rPr>
              <a:t>. </a:t>
            </a:r>
            <a:r>
              <a:rPr lang="km-KH" altLang="en-US" sz="2400" cap="all" dirty="0">
                <a:solidFill>
                  <a:schemeClr val="tx1"/>
                </a:solidFill>
                <a:latin typeface="Khmer OS Siemreap" panose="02000500000000020004" pitchFamily="2" charset="77"/>
                <a:ea typeface="+mj-ea"/>
                <a:cs typeface="Khmer OS Siemreap" panose="02000500000000020004" pitchFamily="2" charset="77"/>
              </a:rPr>
              <a:t>អូម			ខ</a:t>
            </a:r>
            <a:r>
              <a:rPr lang="en-US" altLang="en-US" sz="2400" cap="all" dirty="0">
                <a:solidFill>
                  <a:schemeClr val="tx1"/>
                </a:solidFill>
                <a:latin typeface="Khmer OS Siemreap" panose="02000500000000020004" pitchFamily="2" charset="77"/>
                <a:ea typeface="+mj-ea"/>
                <a:cs typeface="Khmer OS Siemreap" panose="02000500000000020004" pitchFamily="2" charset="77"/>
              </a:rPr>
              <a:t>. </a:t>
            </a:r>
            <a:r>
              <a:rPr lang="km-KH" altLang="en-US" sz="2400" cap="all" dirty="0">
                <a:solidFill>
                  <a:schemeClr val="tx1"/>
                </a:solidFill>
                <a:latin typeface="Khmer OS Siemreap" panose="02000500000000020004" pitchFamily="2" charset="77"/>
                <a:ea typeface="+mj-ea"/>
                <a:cs typeface="Khmer OS Siemreap" panose="02000500000000020004" pitchFamily="2" charset="77"/>
              </a:rPr>
              <a:t>វ៉ុល</a:t>
            </a:r>
            <a:br>
              <a:rPr lang="km-KH" altLang="en-US" sz="2400" cap="all" dirty="0">
                <a:solidFill>
                  <a:schemeClr val="tx1"/>
                </a:solidFill>
                <a:latin typeface="Khmer OS Siemreap" panose="02000500000000020004" pitchFamily="2" charset="77"/>
                <a:ea typeface="+mj-ea"/>
                <a:cs typeface="Khmer OS Siemreap" panose="02000500000000020004" pitchFamily="2" charset="77"/>
              </a:rPr>
            </a:br>
            <a:r>
              <a:rPr lang="km-KH" altLang="en-US" sz="2400" cap="all" dirty="0">
                <a:solidFill>
                  <a:schemeClr val="tx1"/>
                </a:solidFill>
                <a:latin typeface="Khmer OS Siemreap" panose="02000500000000020004" pitchFamily="2" charset="77"/>
                <a:ea typeface="+mj-ea"/>
                <a:cs typeface="Khmer OS Siemreap" panose="02000500000000020004" pitchFamily="2" charset="77"/>
              </a:rPr>
              <a:t>      គ</a:t>
            </a:r>
            <a:r>
              <a:rPr lang="en-US" altLang="en-US" sz="2400" cap="all" dirty="0">
                <a:solidFill>
                  <a:schemeClr val="tx1"/>
                </a:solidFill>
                <a:latin typeface="Khmer OS Siemreap" panose="02000500000000020004" pitchFamily="2" charset="77"/>
                <a:ea typeface="+mj-ea"/>
                <a:cs typeface="Khmer OS Siemreap" panose="02000500000000020004" pitchFamily="2" charset="77"/>
              </a:rPr>
              <a:t>. </a:t>
            </a:r>
            <a:r>
              <a:rPr lang="km-KH" altLang="en-US" sz="2400" cap="all" dirty="0">
                <a:solidFill>
                  <a:schemeClr val="tx1"/>
                </a:solidFill>
                <a:latin typeface="Khmer OS Siemreap" panose="02000500000000020004" pitchFamily="2" charset="77"/>
                <a:ea typeface="+mj-ea"/>
                <a:cs typeface="Khmer OS Siemreap" panose="02000500000000020004" pitchFamily="2" charset="77"/>
              </a:rPr>
              <a:t>អំពែ			ឃ</a:t>
            </a:r>
            <a:r>
              <a:rPr lang="en-US" altLang="en-US" sz="2400" cap="all" dirty="0">
                <a:solidFill>
                  <a:schemeClr val="tx1"/>
                </a:solidFill>
                <a:latin typeface="Khmer OS Siemreap" panose="02000500000000020004" pitchFamily="2" charset="77"/>
                <a:ea typeface="+mj-ea"/>
                <a:cs typeface="Khmer OS Siemreap" panose="02000500000000020004" pitchFamily="2" charset="77"/>
              </a:rPr>
              <a:t>. </a:t>
            </a:r>
            <a:r>
              <a:rPr lang="km-KH" altLang="en-US" sz="2400" cap="all" dirty="0">
                <a:solidFill>
                  <a:schemeClr val="tx1"/>
                </a:solidFill>
                <a:latin typeface="Khmer OS Siemreap" panose="02000500000000020004" pitchFamily="2" charset="77"/>
                <a:ea typeface="+mj-ea"/>
                <a:cs typeface="Khmer OS Siemreap" panose="02000500000000020004" pitchFamily="2" charset="77"/>
              </a:rPr>
              <a:t>វ៉ាត់</a:t>
            </a:r>
            <a:endParaRPr lang="en-US" altLang="en-US" sz="2400" cap="all" dirty="0">
              <a:solidFill>
                <a:schemeClr val="tx1"/>
              </a:solidFill>
              <a:latin typeface="Khmer OS Siemreap" panose="02000500000000020004" pitchFamily="2" charset="77"/>
              <a:ea typeface="+mj-ea"/>
              <a:cs typeface="Khmer OS Siemreap" panose="02000500000000020004" pitchFamily="2" charset="77"/>
            </a:endParaRPr>
          </a:p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endParaRPr lang="en-US" sz="2400" b="0" dirty="0">
              <a:latin typeface="Khmer OS Siemreap" panose="02000500000000020004" pitchFamily="2" charset="77"/>
              <a:cs typeface="Khmer OS Siemreap" panose="0200050000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775022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9C16CD-1840-FEC9-EA5A-F82A52CBB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811" y="616296"/>
            <a:ext cx="8229600" cy="1143000"/>
          </a:xfrm>
        </p:spPr>
        <p:txBody>
          <a:bodyPr/>
          <a:lstStyle/>
          <a:p>
            <a:r>
              <a:rPr lang="km-KH" sz="2800" dirty="0">
                <a:latin typeface="Khmer OS Muol Light" panose="02000500000000020004" pitchFamily="2" charset="77"/>
                <a:cs typeface="Khmer OS Muol Light" panose="02000500000000020004" pitchFamily="2" charset="77"/>
              </a:rPr>
              <a:t>បញ្ហានៃការបង្កើតតេស្តមួយចំនួន</a:t>
            </a:r>
            <a:r>
              <a:rPr lang="en-US" sz="2800" dirty="0">
                <a:latin typeface="Khmer OS Muol Light" panose="02000500000000020004" pitchFamily="2" charset="77"/>
                <a:cs typeface="Khmer OS Muol Light" panose="02000500000000020004" pitchFamily="2" charset="77"/>
              </a:rPr>
              <a:t>…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202AB4-DDA8-0CA1-0872-01E860ECB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36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649FFA7-3670-4637-4515-F0F144A4D4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096" y="2856986"/>
            <a:ext cx="2023321" cy="386448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km-KH" altLang="en-US" sz="2400" cap="all" dirty="0">
                <a:solidFill>
                  <a:srgbClr val="0070C0"/>
                </a:solidFill>
                <a:latin typeface="Khmer OS Bokor" panose="02000500000000020004" pitchFamily="2" charset="77"/>
                <a:ea typeface="+mj-ea"/>
                <a:cs typeface="Khmer OS Bokor" panose="02000500000000020004" pitchFamily="2" charset="77"/>
              </a:rPr>
              <a:t>សំណួរមានលក្ខណៈស្មុគស្មាញពេក ។</a:t>
            </a:r>
          </a:p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endParaRPr lang="en-US" sz="2400" b="0" dirty="0">
              <a:latin typeface="Khmer OS Siemreap" panose="02000500000000020004" pitchFamily="2" charset="77"/>
              <a:cs typeface="Khmer OS Siemreap" panose="02000500000000020004" pitchFamily="2" charset="77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7A2F17-9ADF-B356-02FF-ECF167957D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332" y="1626206"/>
            <a:ext cx="5165792" cy="5095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9287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9C16CD-1840-FEC9-EA5A-F82A52CBB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811" y="616296"/>
            <a:ext cx="8229600" cy="1143000"/>
          </a:xfrm>
        </p:spPr>
        <p:txBody>
          <a:bodyPr/>
          <a:lstStyle/>
          <a:p>
            <a:r>
              <a:rPr lang="km-KH" sz="2800" dirty="0">
                <a:latin typeface="Khmer OS Muol Light" panose="02000500000000020004" pitchFamily="2" charset="77"/>
                <a:cs typeface="Khmer OS Muol Light" panose="02000500000000020004" pitchFamily="2" charset="77"/>
              </a:rPr>
              <a:t>បញ្ហានៃការបង្កើតតេស្តមួយចំនួន</a:t>
            </a:r>
            <a:r>
              <a:rPr lang="en-US" sz="2800" dirty="0">
                <a:latin typeface="Khmer OS Muol Light" panose="02000500000000020004" pitchFamily="2" charset="77"/>
                <a:cs typeface="Khmer OS Muol Light" panose="02000500000000020004" pitchFamily="2" charset="77"/>
              </a:rPr>
              <a:t>…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202AB4-DDA8-0CA1-0872-01E860ECB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37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649FFA7-3670-4637-4515-F0F144A4D4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589" y="2491861"/>
            <a:ext cx="7893887" cy="386448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km-KH" altLang="en-US" sz="2400" cap="all" dirty="0">
                <a:solidFill>
                  <a:srgbClr val="0070C0"/>
                </a:solidFill>
                <a:latin typeface="Khmer OS Bokor" panose="02000500000000020004" pitchFamily="2" charset="77"/>
                <a:ea typeface="+mj-ea"/>
                <a:cs typeface="Khmer OS Bokor" panose="02000500000000020004" pitchFamily="2" charset="77"/>
              </a:rPr>
              <a:t>រូបមន្ត ខ្នាត សមីការ ត្រូវប្រើ </a:t>
            </a:r>
            <a:r>
              <a:rPr lang="en-US" altLang="en-US" sz="2000" cap="all" dirty="0">
                <a:solidFill>
                  <a:srgbClr val="0070C0"/>
                </a:solidFill>
                <a:latin typeface="Khmer OS Bokor" panose="02000500000000020004" pitchFamily="2" charset="77"/>
                <a:ea typeface="+mj-ea"/>
                <a:cs typeface="Khmer OS Bokor" panose="02000500000000020004" pitchFamily="2" charset="77"/>
              </a:rPr>
              <a:t>Latex, math type, equation</a:t>
            </a:r>
            <a:r>
              <a:rPr lang="km-KH" altLang="en-US" sz="2000" cap="all" dirty="0">
                <a:solidFill>
                  <a:srgbClr val="0070C0"/>
                </a:solidFill>
                <a:latin typeface="Khmer OS Bokor" panose="02000500000000020004" pitchFamily="2" charset="77"/>
                <a:ea typeface="+mj-ea"/>
                <a:cs typeface="Khmer OS Bokor" panose="02000500000000020004" pitchFamily="2" charset="77"/>
              </a:rPr>
              <a:t> </a:t>
            </a:r>
            <a:r>
              <a:rPr lang="km-KH" altLang="en-US" sz="2400" cap="all" dirty="0">
                <a:solidFill>
                  <a:srgbClr val="0070C0"/>
                </a:solidFill>
                <a:latin typeface="Khmer OS Bokor" panose="02000500000000020004" pitchFamily="2" charset="77"/>
                <a:ea typeface="+mj-ea"/>
                <a:cs typeface="Khmer OS Bokor" panose="02000500000000020004" pitchFamily="2" charset="77"/>
              </a:rPr>
              <a:t>។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km-KH" altLang="en-US" sz="2400" cap="all" dirty="0">
                <a:solidFill>
                  <a:srgbClr val="0070C0"/>
                </a:solidFill>
                <a:latin typeface="Khmer OS Bokor" panose="02000500000000020004" pitchFamily="2" charset="77"/>
                <a:ea typeface="+mj-ea"/>
                <a:cs typeface="Khmer OS Bokor" panose="02000500000000020004" pitchFamily="2" charset="77"/>
              </a:rPr>
              <a:t>     </a:t>
            </a:r>
            <a:endParaRPr lang="en-US" sz="2400" b="0" dirty="0">
              <a:latin typeface="Khmer OS Siemreap" panose="02000500000000020004" pitchFamily="2" charset="77"/>
              <a:cs typeface="Khmer OS Siemreap" panose="02000500000000020004" pitchFamily="2" charset="77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C57D9F-182D-C478-F04F-776155E3A9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950" y="3429000"/>
            <a:ext cx="7404100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7053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9C16CD-1840-FEC9-EA5A-F82A52CBB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811" y="616296"/>
            <a:ext cx="8229600" cy="1143000"/>
          </a:xfrm>
        </p:spPr>
        <p:txBody>
          <a:bodyPr/>
          <a:lstStyle/>
          <a:p>
            <a:r>
              <a:rPr lang="km-KH" sz="2800" dirty="0">
                <a:latin typeface="Khmer OS Muol Light" panose="02000500000000020004" pitchFamily="2" charset="77"/>
                <a:cs typeface="Khmer OS Muol Light" panose="02000500000000020004" pitchFamily="2" charset="77"/>
              </a:rPr>
              <a:t>បញ្ហានៃការបង្កើតតេស្តមួយចំនួន</a:t>
            </a:r>
            <a:r>
              <a:rPr lang="en-US" sz="2800" dirty="0">
                <a:latin typeface="Khmer OS Muol Light" panose="02000500000000020004" pitchFamily="2" charset="77"/>
                <a:cs typeface="Khmer OS Muol Light" panose="02000500000000020004" pitchFamily="2" charset="77"/>
              </a:rPr>
              <a:t>…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202AB4-DDA8-0CA1-0872-01E860ECB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38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649FFA7-3670-4637-4515-F0F144A4D4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1756" y="2491861"/>
            <a:ext cx="7893887" cy="386448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km-KH" altLang="en-US" sz="2400" cap="all" dirty="0">
                <a:solidFill>
                  <a:srgbClr val="0070C0"/>
                </a:solidFill>
                <a:latin typeface="Khmer OS Bokor" panose="02000500000000020004" pitchFamily="2" charset="77"/>
                <a:ea typeface="+mj-ea"/>
                <a:cs typeface="Khmer OS Bokor" panose="02000500000000020004" pitchFamily="2" charset="77"/>
              </a:rPr>
              <a:t>ចម្លើយនៃសំណួរត្រូវមានលក្ខណៈបន្លំ ។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km-KH" altLang="en-US" sz="2400" cap="all" dirty="0">
                <a:solidFill>
                  <a:srgbClr val="0070C0"/>
                </a:solidFill>
                <a:latin typeface="Khmer OS Bokor" panose="02000500000000020004" pitchFamily="2" charset="77"/>
                <a:ea typeface="+mj-ea"/>
                <a:cs typeface="Khmer OS Bokor" panose="02000500000000020004" pitchFamily="2" charset="77"/>
              </a:rPr>
              <a:t>     </a:t>
            </a:r>
            <a:endParaRPr lang="en-US" sz="2400" b="0" dirty="0">
              <a:latin typeface="Khmer OS Siemreap" panose="02000500000000020004" pitchFamily="2" charset="77"/>
              <a:cs typeface="Khmer OS Siemreap" panose="02000500000000020004" pitchFamily="2" charset="77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B8CC13-9315-1822-42C8-73D77F875E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839" y="3271238"/>
            <a:ext cx="6059833" cy="313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7782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70610"/>
            <a:ext cx="8229600" cy="1143000"/>
          </a:xfrm>
        </p:spPr>
        <p:txBody>
          <a:bodyPr/>
          <a:lstStyle/>
          <a:p>
            <a:pPr algn="ctr"/>
            <a:r>
              <a:rPr lang="km-KH" sz="3200" dirty="0">
                <a:latin typeface="Khmer OS Muol Light" panose="02000500000000020004" pitchFamily="2" charset="77"/>
                <a:cs typeface="Khmer OS Muol Light" panose="02000500000000020004" pitchFamily="2" charset="77"/>
              </a:rPr>
              <a:t>តើអ្វីជា</a:t>
            </a:r>
            <a:r>
              <a:rPr lang="en-US" sz="3200" dirty="0">
                <a:latin typeface="Khmer OS Muol Light" panose="02000500000000020004" pitchFamily="2" charset="77"/>
                <a:cs typeface="Khmer OS Muol Light" panose="02000500000000020004" pitchFamily="2" charset="77"/>
              </a:rPr>
              <a:t> </a:t>
            </a:r>
            <a:r>
              <a:rPr lang="km-KH" sz="3200" dirty="0">
                <a:latin typeface="Khmer OS Muol Light" panose="02000500000000020004" pitchFamily="2" charset="77"/>
                <a:cs typeface="Khmer OS Muol Light" panose="02000500000000020004" pitchFamily="2" charset="77"/>
              </a:rPr>
              <a:t>ធនាគារសំណួរ</a:t>
            </a:r>
            <a:r>
              <a:rPr lang="en-US" sz="3200" dirty="0">
                <a:latin typeface="Khmer OS Muol Light" panose="02000500000000020004" pitchFamily="2" charset="77"/>
                <a:cs typeface="Khmer OS Muol Light" panose="02000500000000020004" pitchFamily="2" charset="77"/>
              </a:rPr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4404" y="2471879"/>
            <a:ext cx="8092396" cy="4067033"/>
          </a:xfrm>
        </p:spPr>
        <p:txBody>
          <a:bodyPr>
            <a:noAutofit/>
          </a:bodyPr>
          <a:lstStyle/>
          <a:p>
            <a:pPr>
              <a:lnSpc>
                <a:spcPct val="170000"/>
              </a:lnSpc>
            </a:pPr>
            <a:r>
              <a:rPr lang="km-KH" sz="2000" dirty="0">
                <a:solidFill>
                  <a:schemeClr val="accent2">
                    <a:lumMod val="50000"/>
                  </a:schemeClr>
                </a:solidFill>
                <a:latin typeface="Khmer OS Siemreap" panose="02000500000000020004" pitchFamily="2" charset="77"/>
                <a:cs typeface="Khmer OS Siemreap" panose="02000500000000020004" pitchFamily="2" charset="77"/>
              </a:rPr>
              <a:t>ធនាគារសំណួរ ជាឃ្លាំង ឬកន្លែងសម្រាប់ស្តុកសំណួរល្អៗ មានសុពលភាពសម្រាប់ធ្វើការវាយតម្លៃបែបសរុប 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Khmer OS Siemreap" panose="02000500000000020004" pitchFamily="2" charset="77"/>
                <a:cs typeface="Khmer OS Siemreap" panose="02000500000000020004" pitchFamily="2" charset="77"/>
              </a:rPr>
              <a:t>(Summative) </a:t>
            </a:r>
            <a:r>
              <a:rPr lang="km-KH" sz="2000" dirty="0">
                <a:solidFill>
                  <a:schemeClr val="accent2">
                    <a:lumMod val="50000"/>
                  </a:schemeClr>
                </a:solidFill>
                <a:latin typeface="Khmer OS Siemreap" panose="02000500000000020004" pitchFamily="2" charset="77"/>
                <a:cs typeface="Khmer OS Siemreap" panose="02000500000000020004" pitchFamily="2" charset="77"/>
              </a:rPr>
              <a:t>ដូចជា៖</a:t>
            </a:r>
          </a:p>
          <a:p>
            <a:pPr lvl="1">
              <a:lnSpc>
                <a:spcPct val="170000"/>
              </a:lnSpc>
            </a:pPr>
            <a:r>
              <a:rPr lang="km-KH" dirty="0">
                <a:solidFill>
                  <a:schemeClr val="accent2">
                    <a:lumMod val="50000"/>
                  </a:schemeClr>
                </a:solidFill>
                <a:latin typeface="Khmer OS Siemreap" panose="02000500000000020004" pitchFamily="2" charset="77"/>
                <a:cs typeface="Khmer OS Siemreap" panose="02000500000000020004" pitchFamily="2" charset="77"/>
              </a:rPr>
              <a:t>ប្រឡងសិស្សឡើងថ្នាក់ ត្រួតថ្នាក់</a:t>
            </a:r>
          </a:p>
          <a:p>
            <a:pPr lvl="1">
              <a:lnSpc>
                <a:spcPct val="170000"/>
              </a:lnSpc>
            </a:pPr>
            <a:r>
              <a:rPr lang="km-KH" dirty="0">
                <a:solidFill>
                  <a:schemeClr val="accent2">
                    <a:lumMod val="50000"/>
                  </a:schemeClr>
                </a:solidFill>
                <a:latin typeface="Khmer OS Siemreap" panose="02000500000000020004" pitchFamily="2" charset="77"/>
                <a:cs typeface="Khmer OS Siemreap" panose="02000500000000020004" pitchFamily="2" charset="77"/>
              </a:rPr>
              <a:t>ប្រឡងបញ្ចប់កម្រិតភូមិសិក្សា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Khmer OS Siemreap" panose="02000500000000020004" pitchFamily="2" charset="77"/>
                <a:cs typeface="Khmer OS Siemreap" panose="02000500000000020004" pitchFamily="2" charset="77"/>
              </a:rPr>
              <a:t>(</a:t>
            </a:r>
            <a:r>
              <a:rPr lang="km-KH" dirty="0">
                <a:solidFill>
                  <a:schemeClr val="accent2">
                    <a:lumMod val="50000"/>
                  </a:schemeClr>
                </a:solidFill>
                <a:latin typeface="Khmer OS Siemreap" panose="02000500000000020004" pitchFamily="2" charset="77"/>
                <a:cs typeface="Khmer OS Siemreap" panose="02000500000000020004" pitchFamily="2" charset="77"/>
              </a:rPr>
              <a:t>សញ្ញាប័ត្រ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Khmer OS Siemreap" panose="02000500000000020004" pitchFamily="2" charset="77"/>
                <a:cs typeface="Khmer OS Siemreap" panose="02000500000000020004" pitchFamily="2" charset="77"/>
              </a:rPr>
              <a:t>)</a:t>
            </a:r>
          </a:p>
          <a:p>
            <a:pPr lvl="1">
              <a:lnSpc>
                <a:spcPct val="170000"/>
              </a:lnSpc>
            </a:pPr>
            <a:r>
              <a:rPr lang="km-KH" dirty="0">
                <a:solidFill>
                  <a:schemeClr val="accent2">
                    <a:lumMod val="50000"/>
                  </a:schemeClr>
                </a:solidFill>
                <a:latin typeface="Khmer OS Siemreap" panose="02000500000000020004" pitchFamily="2" charset="77"/>
                <a:cs typeface="Khmer OS Siemreap" panose="02000500000000020004" pitchFamily="2" charset="77"/>
              </a:rPr>
              <a:t>ប្រឡងដើម្បីជ្រើសរើសសិស្ស ឬបេក្ខជនចូលតាមគ្រឹះស្ថានសិក្សា</a:t>
            </a:r>
          </a:p>
          <a:p>
            <a:pPr lvl="1">
              <a:lnSpc>
                <a:spcPct val="170000"/>
              </a:lnSpc>
            </a:pPr>
            <a:r>
              <a:rPr lang="km-KH" dirty="0">
                <a:solidFill>
                  <a:schemeClr val="accent2">
                    <a:lumMod val="50000"/>
                  </a:schemeClr>
                </a:solidFill>
                <a:latin typeface="Khmer OS Siemreap" panose="02000500000000020004" pitchFamily="2" charset="77"/>
                <a:cs typeface="Khmer OS Siemreap" panose="02000500000000020004" pitchFamily="2" charset="77"/>
              </a:rPr>
              <a:t>ប្រឡងជ្រើសរើសសិស្ស ឬនិស្សិតទៅសិក្សានៅក្រៅប្រទេស ជាដើម។</a:t>
            </a:r>
            <a:endParaRPr lang="en-US" dirty="0">
              <a:latin typeface="Khmer OS Siemreap" panose="02000500000000020004" pitchFamily="2" charset="77"/>
              <a:cs typeface="Khmer OS Siemreap" panose="02000500000000020004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7F137C-C8AE-97AC-1690-D1DDB2D9E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439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7970" y="801188"/>
            <a:ext cx="7690757" cy="1155679"/>
          </a:xfrm>
        </p:spPr>
        <p:txBody>
          <a:bodyPr/>
          <a:lstStyle/>
          <a:p>
            <a:r>
              <a:rPr lang="km-KH" sz="3600" dirty="0">
                <a:latin typeface="Khmer OS Muol Light" panose="02000500000000020004" pitchFamily="2" charset="0"/>
                <a:cs typeface="Khmer OS Muol Light" panose="02000500000000020004" pitchFamily="2" charset="0"/>
              </a:rPr>
              <a:t>សំណួរប្ល៊ូមតាក់សូណូមី</a:t>
            </a:r>
            <a:br>
              <a:rPr lang="en-US" sz="3600" dirty="0">
                <a:latin typeface="Khmer OS Muol Light" panose="02000500000000020004" pitchFamily="2" charset="0"/>
                <a:cs typeface="Khmer OS Muol Light" panose="02000500000000020004" pitchFamily="2" charset="0"/>
              </a:rPr>
            </a:b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4821" y="2748539"/>
            <a:ext cx="7737053" cy="4001570"/>
          </a:xfrm>
        </p:spPr>
        <p:txBody>
          <a:bodyPr>
            <a:normAutofit/>
          </a:bodyPr>
          <a:lstStyle/>
          <a:p>
            <a:pPr algn="ctr">
              <a:lnSpc>
                <a:spcPct val="170000"/>
              </a:lnSpc>
            </a:pPr>
            <a:r>
              <a:rPr lang="km-KH" sz="3200" cap="all" dirty="0">
                <a:latin typeface="Khmer OS Siemreap" panose="02000500000000020004" pitchFamily="2" charset="77"/>
                <a:cs typeface="Khmer OS Siemreap" panose="02000500000000020004" pitchFamily="2" charset="77"/>
              </a:rPr>
              <a:t>នៅពេលដែលអ្នកគិតអំពីបំណិនក្នុងការបង្កើតតេស្តសម្រាប់សិស្សរបស់អ្នក ប៊្លូមតាក់សូណូមីគឺជាឧបករណ៍ដ៏ល្អសម្រាប់ការបង្កើតតេស្ត។</a:t>
            </a:r>
          </a:p>
          <a:p>
            <a:pPr>
              <a:lnSpc>
                <a:spcPct val="170000"/>
              </a:lnSpc>
            </a:pPr>
            <a:endParaRPr lang="en-US" sz="3200" dirty="0">
              <a:latin typeface="Khmer OS Siemreap" panose="02000500000000020004" pitchFamily="2" charset="77"/>
              <a:cs typeface="Khmer OS Siemreap" panose="02000500000000020004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479F61-572E-A629-79AF-8D55FF70B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742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641752D-E573-48E1-CF40-8024C9C53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40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2C876D0-EA1D-813C-6113-E8B1911A9A99}"/>
              </a:ext>
            </a:extLst>
          </p:cNvPr>
          <p:cNvSpPr txBox="1">
            <a:spLocks/>
          </p:cNvSpPr>
          <p:nvPr/>
        </p:nvSpPr>
        <p:spPr>
          <a:xfrm>
            <a:off x="457200" y="228600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m-KH" sz="6000" dirty="0">
                <a:latin typeface="Khmer OS Muol Light" panose="02000500000000020004" pitchFamily="2" charset="77"/>
                <a:cs typeface="Khmer OS Muol Light" panose="02000500000000020004" pitchFamily="2" charset="77"/>
              </a:rPr>
              <a:t>សុពលភាពតេស្ត</a:t>
            </a:r>
            <a:endParaRPr lang="en-US" sz="6000" dirty="0">
              <a:latin typeface="Khmer OS Muol Light" panose="02000500000000020004" pitchFamily="2" charset="77"/>
              <a:cs typeface="Khmer OS Muol Light" panose="02000500000000020004" pitchFamily="2" charset="77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DB98147-8637-62F1-2E07-56A90AF069B8}"/>
              </a:ext>
            </a:extLst>
          </p:cNvPr>
          <p:cNvSpPr txBox="1">
            <a:spLocks/>
          </p:cNvSpPr>
          <p:nvPr/>
        </p:nvSpPr>
        <p:spPr>
          <a:xfrm>
            <a:off x="634652" y="360332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>
                <a:latin typeface="Baloo Bhai 2 SemiBold" panose="03080502040302020200" pitchFamily="66" charset="77"/>
                <a:cs typeface="Baloo Bhai 2 SemiBold" panose="03080502040302020200" pitchFamily="66" charset="77"/>
              </a:rPr>
              <a:t>Validity</a:t>
            </a:r>
          </a:p>
        </p:txBody>
      </p:sp>
    </p:spTree>
    <p:extLst>
      <p:ext uri="{BB962C8B-B14F-4D97-AF65-F5344CB8AC3E}">
        <p14:creationId xmlns:p14="http://schemas.microsoft.com/office/powerpoint/2010/main" val="626871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70610"/>
            <a:ext cx="8229600" cy="1143000"/>
          </a:xfrm>
        </p:spPr>
        <p:txBody>
          <a:bodyPr/>
          <a:lstStyle/>
          <a:p>
            <a:pPr algn="ctr"/>
            <a:r>
              <a:rPr lang="km-KH" sz="3200" dirty="0">
                <a:latin typeface="Khmer OS Muol Light" panose="02000500000000020004" pitchFamily="2" charset="77"/>
                <a:cs typeface="Khmer OS Muol Light" panose="02000500000000020004" pitchFamily="2" charset="77"/>
              </a:rPr>
              <a:t>តើអ្វីជា សុពលភាព</a:t>
            </a:r>
            <a:r>
              <a:rPr lang="en-US" sz="3200" dirty="0">
                <a:latin typeface="Khmer OS Muol Light" panose="02000500000000020004" pitchFamily="2" charset="77"/>
                <a:cs typeface="Khmer OS Muol Light" panose="02000500000000020004" pitchFamily="2" charset="77"/>
              </a:rPr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4404" y="2559561"/>
            <a:ext cx="8092396" cy="4067033"/>
          </a:xfrm>
        </p:spPr>
        <p:txBody>
          <a:bodyPr>
            <a:noAutofit/>
          </a:bodyPr>
          <a:lstStyle/>
          <a:p>
            <a:pPr>
              <a:lnSpc>
                <a:spcPct val="170000"/>
              </a:lnSpc>
            </a:pPr>
            <a:r>
              <a:rPr lang="km-KH" sz="2000" dirty="0">
                <a:solidFill>
                  <a:schemeClr val="accent2">
                    <a:lumMod val="50000"/>
                  </a:schemeClr>
                </a:solidFill>
                <a:latin typeface="Khmer OS Siemreap" panose="02000500000000020004" pitchFamily="2" charset="77"/>
                <a:cs typeface="Khmer OS Siemreap" panose="02000500000000020004" pitchFamily="2" charset="77"/>
              </a:rPr>
              <a:t>សុពលភាព </a:t>
            </a:r>
            <a:r>
              <a:rPr lang="ca-ES" sz="2000" b="0" dirty="0">
                <a:latin typeface="Khmer OS Siemreap" panose="02000500000000020004" pitchFamily="2" charset="77"/>
                <a:cs typeface="Khmer OS Siemreap" panose="02000500000000020004" pitchFamily="2" charset="77"/>
              </a:rPr>
              <a:t>គឺ</a:t>
            </a:r>
            <a:r>
              <a:rPr lang="km-KH" sz="2000" b="0" dirty="0">
                <a:latin typeface="Khmer OS Siemreap" panose="02000500000000020004" pitchFamily="2" charset="77"/>
                <a:cs typeface="Khmer OS Siemreap" panose="02000500000000020004" pitchFamily="2" charset="77"/>
              </a:rPr>
              <a:t>ត្រូវបានកំណត់ជាវិសាលភាពដែលតេស្តមួយអាចវាស់វែងនូវអ្វីដែលវាត្រូវបានគេ</a:t>
            </a:r>
            <a:r>
              <a:rPr lang="km-KH" sz="2000" dirty="0">
                <a:latin typeface="Khmer OS Siemreap" panose="02000500000000020004" pitchFamily="2" charset="77"/>
                <a:cs typeface="Khmer OS Siemreap" panose="02000500000000020004" pitchFamily="2" charset="77"/>
              </a:rPr>
              <a:t>ចង់</a:t>
            </a:r>
            <a:r>
              <a:rPr lang="km-KH" sz="2000" b="0" dirty="0">
                <a:latin typeface="Khmer OS Siemreap" panose="02000500000000020004" pitchFamily="2" charset="77"/>
                <a:cs typeface="Khmer OS Siemreap" panose="02000500000000020004" pitchFamily="2" charset="77"/>
              </a:rPr>
              <a:t>វាស់ (និយាយរួមគឺវាស់វែងនូវអ្វីដែលបានបង្រៀន) </a:t>
            </a:r>
          </a:p>
          <a:p>
            <a:pPr>
              <a:lnSpc>
                <a:spcPct val="170000"/>
              </a:lnSpc>
            </a:pPr>
            <a:r>
              <a:rPr lang="en-US" sz="2000" b="0" dirty="0" err="1">
                <a:latin typeface="Khmer OS Siemreap" panose="02000500000000020004" pitchFamily="2" charset="77"/>
                <a:cs typeface="Khmer OS Siemreap" panose="02000500000000020004" pitchFamily="2" charset="77"/>
              </a:rPr>
              <a:t>តេស្តមួយមា</a:t>
            </a:r>
            <a:r>
              <a:rPr lang="km-KH" sz="2000" b="0" dirty="0">
                <a:latin typeface="Khmer OS Siemreap" panose="02000500000000020004" pitchFamily="2" charset="77"/>
                <a:cs typeface="Khmer OS Siemreap" panose="02000500000000020004" pitchFamily="2" charset="77"/>
              </a:rPr>
              <a:t>នសុពលភាព គឺនៅពេលដែលតេស្តនោះពាក់ព័ន្ធទៅនឹងព័ត៌មានដែលត្រូវវាយតម្លៃ។ </a:t>
            </a:r>
          </a:p>
          <a:p>
            <a:pPr>
              <a:lnSpc>
                <a:spcPct val="170000"/>
              </a:lnSpc>
            </a:pPr>
            <a:r>
              <a:rPr lang="ca-ES" sz="2000" b="0" dirty="0" err="1">
                <a:latin typeface="Khmer OS Siemreap" panose="02000500000000020004" pitchFamily="2" charset="77"/>
                <a:cs typeface="Khmer OS Siemreap" panose="02000500000000020004" pitchFamily="2" charset="77"/>
              </a:rPr>
              <a:t>តេស្តមួយមាន</a:t>
            </a:r>
            <a:r>
              <a:rPr lang="km-KH" sz="2000" b="0" dirty="0">
                <a:latin typeface="Khmer OS Siemreap" panose="02000500000000020004" pitchFamily="2" charset="77"/>
                <a:cs typeface="Khmer OS Siemreap" panose="02000500000000020004" pitchFamily="2" charset="77"/>
              </a:rPr>
              <a:t>សុពលភាព</a:t>
            </a:r>
            <a:r>
              <a:rPr lang="ca-ES" sz="2000" b="0" dirty="0" err="1">
                <a:latin typeface="Khmer OS Siemreap" panose="02000500000000020004" pitchFamily="2" charset="77"/>
                <a:cs typeface="Khmer OS Siemreap" panose="02000500000000020004" pitchFamily="2" charset="77"/>
              </a:rPr>
              <a:t>នៅពេលដែលលទ្ធផលនៃតេស្តអាចទុកចិត្តបាន</a:t>
            </a:r>
            <a:r>
              <a:rPr lang="ca-ES" sz="2000" b="0" dirty="0">
                <a:latin typeface="Khmer OS Siemreap" panose="02000500000000020004" pitchFamily="2" charset="77"/>
                <a:cs typeface="Khmer OS Siemreap" panose="02000500000000020004" pitchFamily="2" charset="77"/>
              </a:rPr>
              <a:t>។</a:t>
            </a:r>
            <a:endParaRPr lang="en-US" sz="1600" dirty="0">
              <a:latin typeface="Khmer OS Siemreap" panose="02000500000000020004" pitchFamily="2" charset="77"/>
              <a:cs typeface="Khmer OS Siemreap" panose="02000500000000020004" pitchFamily="2" charset="77"/>
            </a:endParaRPr>
          </a:p>
          <a:p>
            <a:endParaRPr lang="en-US" sz="1600" dirty="0">
              <a:latin typeface="Khmer OS Siemreap" panose="02000500000000020004" pitchFamily="2" charset="77"/>
              <a:cs typeface="Khmer OS Siemreap" panose="02000500000000020004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7F137C-C8AE-97AC-1690-D1DDB2D9E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311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400831" y="2591404"/>
            <a:ext cx="4283901" cy="3484515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ca-ES" sz="2000" b="0" dirty="0" err="1">
                <a:latin typeface="Khmer OS Siemreap" panose="02000500000000020004" pitchFamily="2" charset="77"/>
                <a:cs typeface="Khmer OS Siemreap" panose="02000500000000020004" pitchFamily="2" charset="77"/>
              </a:rPr>
              <a:t>លោក</a:t>
            </a:r>
            <a:r>
              <a:rPr lang="km-KH" sz="2000" b="0" dirty="0">
                <a:latin typeface="Khmer OS Siemreap" panose="02000500000000020004" pitchFamily="2" charset="77"/>
                <a:cs typeface="Khmer OS Siemreap" panose="02000500000000020004" pitchFamily="2" charset="77"/>
              </a:rPr>
              <a:t>គ្រូ</a:t>
            </a:r>
            <a:r>
              <a:rPr lang="ca-ES" sz="2000" b="0" dirty="0">
                <a:latin typeface="Khmer OS Siemreap" panose="02000500000000020004" pitchFamily="2" charset="77"/>
                <a:cs typeface="Khmer OS Siemreap" panose="02000500000000020004" pitchFamily="2" charset="77"/>
              </a:rPr>
              <a:t> </a:t>
            </a:r>
            <a:r>
              <a:rPr lang="km-KH" sz="2000" b="0" dirty="0">
                <a:solidFill>
                  <a:srgbClr val="0070C0"/>
                </a:solidFill>
                <a:latin typeface="Khmer OS Siemreap" panose="02000500000000020004" pitchFamily="2" charset="77"/>
                <a:cs typeface="Khmer OS Siemreap" panose="02000500000000020004" pitchFamily="2" charset="77"/>
              </a:rPr>
              <a:t>សុភា </a:t>
            </a:r>
            <a:r>
              <a:rPr lang="km-KH" sz="2000" b="0" dirty="0">
                <a:latin typeface="Khmer OS Siemreap" panose="02000500000000020004" pitchFamily="2" charset="77"/>
                <a:cs typeface="Khmer OS Siemreap" panose="02000500000000020004" pitchFamily="2" charset="77"/>
              </a:rPr>
              <a:t>បង្រៀនគណិ</a:t>
            </a:r>
            <a:r>
              <a:rPr lang="km-KH" sz="2000" dirty="0">
                <a:latin typeface="Khmer OS Siemreap" panose="02000500000000020004" pitchFamily="2" charset="77"/>
                <a:cs typeface="Khmer OS Siemreap" panose="02000500000000020004" pitchFamily="2" charset="77"/>
              </a:rPr>
              <a:t>ត</a:t>
            </a:r>
            <a:r>
              <a:rPr lang="km-KH" sz="2000" b="0" dirty="0">
                <a:latin typeface="Khmer OS Siemreap" panose="02000500000000020004" pitchFamily="2" charset="77"/>
                <a:cs typeface="Khmer OS Siemreap" panose="02000500000000020004" pitchFamily="2" charset="77"/>
              </a:rPr>
              <a:t>វិទ្យាក្នុងជំពូក</a:t>
            </a:r>
            <a:r>
              <a:rPr lang="km-KH" sz="2000" dirty="0">
                <a:latin typeface="Khmer OS Siemreap" panose="02000500000000020004" pitchFamily="2" charset="77"/>
                <a:cs typeface="Khmer OS Siemreap" panose="02000500000000020004" pitchFamily="2" charset="77"/>
              </a:rPr>
              <a:t>១ </a:t>
            </a:r>
            <a:r>
              <a:rPr lang="km-KH" sz="2000" b="0" dirty="0">
                <a:latin typeface="Khmer OS Siemreap" panose="02000500000000020004" pitchFamily="2" charset="77"/>
                <a:cs typeface="Khmer OS Siemreap" panose="02000500000000020004" pitchFamily="2" charset="77"/>
              </a:rPr>
              <a:t>ដែលមាន៤មេរៀន។ មេរៀនរបស់គាត់មានវត្ថុបំណងគ្របដណ្ដប់បំណិនចងចាំ យល់ដឹង និងអនុវត្ត។ ទោះបីយ៉ាងណា ពេលគាត់ធ្វើតេស្ត គាត់ដាក់សំណួរប្រភេទចងចាំភាគច្រើន ហើយដាក់ខ្លឹមសារតែក្នុងមេរៀនពីរ</a:t>
            </a:r>
            <a:r>
              <a:rPr lang="km-KH" sz="2000" dirty="0">
                <a:latin typeface="Khmer OS Siemreap" panose="02000500000000020004" pitchFamily="2" charset="77"/>
                <a:cs typeface="Khmer OS Siemreap" panose="02000500000000020004" pitchFamily="2" charset="77"/>
              </a:rPr>
              <a:t>ចុងក្រោយ</a:t>
            </a:r>
            <a:r>
              <a:rPr lang="km-KH" sz="2000" b="0" dirty="0">
                <a:latin typeface="Khmer OS Siemreap" panose="02000500000000020004" pitchFamily="2" charset="77"/>
                <a:cs typeface="Khmer OS Siemreap" panose="02000500000000020004" pitchFamily="2" charset="77"/>
              </a:rPr>
              <a:t>ក្នុងជំពូកនោះ។ </a:t>
            </a:r>
            <a:endParaRPr lang="ca-ES" sz="2000" b="0" dirty="0">
              <a:latin typeface="Khmer OS Siemreap" panose="02000500000000020004" pitchFamily="2" charset="77"/>
              <a:cs typeface="Khmer OS Siemreap" panose="02000500000000020004" pitchFamily="2" charset="77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3423" y="782081"/>
            <a:ext cx="3317153" cy="374631"/>
          </a:xfrm>
        </p:spPr>
        <p:txBody>
          <a:bodyPr/>
          <a:lstStyle/>
          <a:p>
            <a:r>
              <a:rPr lang="km-KH" sz="3600" dirty="0">
                <a:latin typeface="Khmer OS Muol Light" panose="02000500000000020004" pitchFamily="2" charset="77"/>
                <a:cs typeface="Khmer OS Muol Light" panose="02000500000000020004" pitchFamily="2" charset="77"/>
              </a:rPr>
              <a:t>ឧទាហរណ៍</a:t>
            </a:r>
            <a:endParaRPr lang="en-US" sz="3600" dirty="0">
              <a:latin typeface="Khmer OS Muol Light" panose="02000500000000020004" pitchFamily="2" charset="77"/>
              <a:cs typeface="Khmer OS Muol Light" panose="02000500000000020004" pitchFamily="2" charset="77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FA685E-1892-32BE-5CAE-8BE3287A8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42</a:t>
            </a:fld>
            <a:endParaRPr lang="en-US"/>
          </a:p>
        </p:txBody>
      </p:sp>
      <p:pic>
        <p:nvPicPr>
          <p:cNvPr id="7" name="Picture 6" descr="A person writing on a piece of paper&#10;&#10;Description automatically generated with medium confidence">
            <a:extLst>
              <a:ext uri="{FF2B5EF4-FFF2-40B4-BE49-F238E27FC236}">
                <a16:creationId xmlns:a16="http://schemas.microsoft.com/office/drawing/2014/main" id="{ED97BAD8-18AB-D07D-0751-723BAEAE3F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36" b="8672"/>
          <a:stretch/>
        </p:blipFill>
        <p:spPr>
          <a:xfrm flipH="1">
            <a:off x="5096167" y="2591404"/>
            <a:ext cx="3957711" cy="36718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7732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95263" y="607335"/>
            <a:ext cx="7520940" cy="732950"/>
          </a:xfrm>
        </p:spPr>
        <p:txBody>
          <a:bodyPr/>
          <a:lstStyle/>
          <a:p>
            <a:r>
              <a:rPr lang="km-KH" sz="3600" dirty="0">
                <a:latin typeface="Khmer OS Muol Light" panose="02000500000000020004" pitchFamily="2" charset="77"/>
                <a:cs typeface="Khmer OS Muol Light" panose="02000500000000020004" pitchFamily="2" charset="77"/>
              </a:rPr>
              <a:t>ការពិភាក្សា</a:t>
            </a:r>
            <a:r>
              <a:rPr lang="en-US" sz="3600" dirty="0">
                <a:latin typeface="Khmer OS Muol Light" panose="02000500000000020004" pitchFamily="2" charset="77"/>
                <a:cs typeface="Khmer OS Muol Light" panose="02000500000000020004" pitchFamily="2" charset="77"/>
              </a:rPr>
              <a:t> . . 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09948" y="2414982"/>
            <a:ext cx="8516203" cy="4252730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km-KH" sz="2000" cap="all" dirty="0">
                <a:latin typeface="Khmer OS Siemreap" panose="02000500000000020004" pitchFamily="2" charset="77"/>
                <a:ea typeface="+mj-ea"/>
                <a:cs typeface="Khmer OS Siemreap" panose="02000500000000020004" pitchFamily="2" charset="77"/>
              </a:rPr>
              <a:t>សំណួរទី១៖ </a:t>
            </a:r>
            <a:r>
              <a:rPr lang="km-KH" sz="2000" b="0" cap="all" dirty="0">
                <a:latin typeface="Khmer OS Siemreap" panose="02000500000000020004" pitchFamily="2" charset="77"/>
                <a:ea typeface="+mj-ea"/>
                <a:cs typeface="Khmer OS Siemreap" panose="02000500000000020004" pitchFamily="2" charset="77"/>
              </a:rPr>
              <a:t>តើតេស្តគ្រូ </a:t>
            </a:r>
            <a:r>
              <a:rPr lang="km-KH" sz="2000" b="0" cap="all" dirty="0">
                <a:solidFill>
                  <a:srgbClr val="0070C0"/>
                </a:solidFill>
                <a:latin typeface="Khmer OS Siemreap" panose="02000500000000020004" pitchFamily="2" charset="77"/>
                <a:ea typeface="+mj-ea"/>
                <a:cs typeface="Khmer OS Siemreap" panose="02000500000000020004" pitchFamily="2" charset="77"/>
              </a:rPr>
              <a:t>សុភា </a:t>
            </a:r>
            <a:r>
              <a:rPr lang="km-KH" sz="2000" b="0" cap="all" dirty="0">
                <a:latin typeface="Khmer OS Siemreap" panose="02000500000000020004" pitchFamily="2" charset="77"/>
                <a:ea typeface="+mj-ea"/>
                <a:cs typeface="Khmer OS Siemreap" panose="02000500000000020004" pitchFamily="2" charset="77"/>
              </a:rPr>
              <a:t>មានសុពលភាពខ្លឹមសារឬទេ? </a:t>
            </a:r>
          </a:p>
          <a:p>
            <a:pPr algn="just">
              <a:lnSpc>
                <a:spcPct val="150000"/>
              </a:lnSpc>
            </a:pPr>
            <a:r>
              <a:rPr lang="en-US" sz="2000" cap="all" dirty="0">
                <a:solidFill>
                  <a:srgbClr val="FF0000"/>
                </a:solidFill>
                <a:latin typeface="Khmer OS Siemreap" panose="02000500000000020004" pitchFamily="2" charset="77"/>
                <a:ea typeface="+mj-ea"/>
                <a:cs typeface="Khmer OS Siemreap" panose="02000500000000020004" pitchFamily="2" charset="77"/>
              </a:rPr>
              <a:t>ច</a:t>
            </a:r>
            <a:r>
              <a:rPr lang="km-KH" sz="2000" cap="all" dirty="0">
                <a:solidFill>
                  <a:srgbClr val="FF0000"/>
                </a:solidFill>
                <a:latin typeface="Khmer OS Siemreap" panose="02000500000000020004" pitchFamily="2" charset="77"/>
                <a:ea typeface="+mj-ea"/>
                <a:cs typeface="Khmer OS Siemreap" panose="02000500000000020004" pitchFamily="2" charset="77"/>
              </a:rPr>
              <a:t>ម្លើយ៖</a:t>
            </a:r>
            <a:r>
              <a:rPr lang="en-US" sz="2000" cap="all" dirty="0">
                <a:solidFill>
                  <a:srgbClr val="FF0000"/>
                </a:solidFill>
                <a:latin typeface="Khmer OS Siemreap" panose="02000500000000020004" pitchFamily="2" charset="77"/>
                <a:ea typeface="+mj-ea"/>
                <a:cs typeface="Khmer OS Siemreap" panose="02000500000000020004" pitchFamily="2" charset="77"/>
              </a:rPr>
              <a:t> </a:t>
            </a:r>
            <a:r>
              <a:rPr lang="en-US" sz="2000" b="0" cap="all" dirty="0" err="1">
                <a:solidFill>
                  <a:srgbClr val="FF0000"/>
                </a:solidFill>
                <a:latin typeface="Khmer OS Siemreap" panose="02000500000000020004" pitchFamily="2" charset="77"/>
                <a:ea typeface="+mj-ea"/>
                <a:cs typeface="Khmer OS Siemreap" panose="02000500000000020004" pitchFamily="2" charset="77"/>
              </a:rPr>
              <a:t>ទេ</a:t>
            </a:r>
            <a:r>
              <a:rPr lang="km-KH" sz="2000" b="0" cap="all" dirty="0">
                <a:solidFill>
                  <a:srgbClr val="FF0000"/>
                </a:solidFill>
                <a:latin typeface="Khmer OS Siemreap" panose="02000500000000020004" pitchFamily="2" charset="77"/>
                <a:ea typeface="+mj-ea"/>
                <a:cs typeface="Khmer OS Siemreap" panose="02000500000000020004" pitchFamily="2" charset="77"/>
              </a:rPr>
              <a:t>, </a:t>
            </a:r>
            <a:r>
              <a:rPr lang="en-US" sz="2000" b="0" cap="all" dirty="0" err="1">
                <a:solidFill>
                  <a:srgbClr val="FF0000"/>
                </a:solidFill>
                <a:latin typeface="Khmer OS Siemreap" panose="02000500000000020004" pitchFamily="2" charset="77"/>
                <a:ea typeface="+mj-ea"/>
                <a:cs typeface="Khmer OS Siemreap" panose="02000500000000020004" pitchFamily="2" charset="77"/>
              </a:rPr>
              <a:t>តេស្ត</a:t>
            </a:r>
            <a:r>
              <a:rPr lang="km-KH" sz="2000" b="0" cap="all" dirty="0">
                <a:solidFill>
                  <a:srgbClr val="FF0000"/>
                </a:solidFill>
                <a:latin typeface="Khmer OS Siemreap" panose="02000500000000020004" pitchFamily="2" charset="77"/>
                <a:ea typeface="+mj-ea"/>
                <a:cs typeface="Khmer OS Siemreap" panose="02000500000000020004" pitchFamily="2" charset="77"/>
              </a:rPr>
              <a:t>នេះ</a:t>
            </a:r>
            <a:r>
              <a:rPr lang="en-US" sz="2000" b="0" cap="all" dirty="0" err="1">
                <a:solidFill>
                  <a:srgbClr val="FF0000"/>
                </a:solidFill>
                <a:latin typeface="Khmer OS Siemreap" panose="02000500000000020004" pitchFamily="2" charset="77"/>
                <a:ea typeface="+mj-ea"/>
                <a:cs typeface="Khmer OS Siemreap" panose="02000500000000020004" pitchFamily="2" charset="77"/>
              </a:rPr>
              <a:t>មិនមាន</a:t>
            </a:r>
            <a:r>
              <a:rPr lang="km-KH" sz="2000" b="0" cap="all" dirty="0">
                <a:solidFill>
                  <a:srgbClr val="FF0000"/>
                </a:solidFill>
                <a:latin typeface="Khmer OS Siemreap" panose="02000500000000020004" pitchFamily="2" charset="77"/>
                <a:ea typeface="+mj-ea"/>
                <a:cs typeface="Khmer OS Siemreap" panose="02000500000000020004" pitchFamily="2" charset="77"/>
              </a:rPr>
              <a:t>សុពលភាពខ្លឹមសារ</a:t>
            </a:r>
            <a:r>
              <a:rPr lang="en-US" sz="2000" b="0" cap="all" dirty="0" err="1">
                <a:solidFill>
                  <a:srgbClr val="FF0000"/>
                </a:solidFill>
                <a:latin typeface="Khmer OS Siemreap" panose="02000500000000020004" pitchFamily="2" charset="77"/>
                <a:ea typeface="+mj-ea"/>
                <a:cs typeface="Khmer OS Siemreap" panose="02000500000000020004" pitchFamily="2" charset="77"/>
              </a:rPr>
              <a:t>ទេ</a:t>
            </a:r>
            <a:r>
              <a:rPr lang="en-US" sz="2000" b="0" cap="all" dirty="0">
                <a:solidFill>
                  <a:srgbClr val="FF0000"/>
                </a:solidFill>
                <a:latin typeface="Khmer OS Siemreap" panose="02000500000000020004" pitchFamily="2" charset="77"/>
                <a:ea typeface="+mj-ea"/>
                <a:cs typeface="Khmer OS Siemreap" panose="02000500000000020004" pitchFamily="2" charset="77"/>
              </a:rPr>
              <a:t> </a:t>
            </a:r>
            <a:r>
              <a:rPr lang="en-US" sz="2000" b="0" cap="all" dirty="0" err="1">
                <a:solidFill>
                  <a:srgbClr val="FF0000"/>
                </a:solidFill>
                <a:latin typeface="Khmer OS Siemreap" panose="02000500000000020004" pitchFamily="2" charset="77"/>
                <a:ea typeface="+mj-ea"/>
                <a:cs typeface="Khmer OS Siemreap" panose="02000500000000020004" pitchFamily="2" charset="77"/>
              </a:rPr>
              <a:t>ពីព្រោះ</a:t>
            </a:r>
            <a:r>
              <a:rPr lang="km-KH" sz="2000" b="0" cap="all" dirty="0">
                <a:solidFill>
                  <a:srgbClr val="FF0000"/>
                </a:solidFill>
                <a:latin typeface="Khmer OS Siemreap" panose="02000500000000020004" pitchFamily="2" charset="77"/>
                <a:ea typeface="+mj-ea"/>
                <a:cs typeface="Khmer OS Siemreap" panose="02000500000000020004" pitchFamily="2" charset="77"/>
              </a:rPr>
              <a:t>គាត់មិនបានដាក់សំណួរ​ក្នុងមេរៀនពីរដំបូង។</a:t>
            </a:r>
          </a:p>
          <a:p>
            <a:pPr algn="just">
              <a:lnSpc>
                <a:spcPct val="150000"/>
              </a:lnSpc>
            </a:pPr>
            <a:r>
              <a:rPr lang="km-KH" sz="2000" cap="all" dirty="0">
                <a:latin typeface="Khmer OS Siemreap" panose="02000500000000020004" pitchFamily="2" charset="77"/>
                <a:ea typeface="+mj-ea"/>
                <a:cs typeface="Khmer OS Siemreap" panose="02000500000000020004" pitchFamily="2" charset="77"/>
              </a:rPr>
              <a:t>សំណួរទី២</a:t>
            </a:r>
            <a:r>
              <a:rPr lang="km-KH" sz="2000" b="0" cap="all" dirty="0">
                <a:latin typeface="Khmer OS Siemreap" panose="02000500000000020004" pitchFamily="2" charset="77"/>
                <a:ea typeface="+mj-ea"/>
                <a:cs typeface="Khmer OS Siemreap" panose="02000500000000020004" pitchFamily="2" charset="77"/>
              </a:rPr>
              <a:t>៖ </a:t>
            </a:r>
            <a:r>
              <a:rPr lang="km-KH" sz="2000" b="0" cap="all" dirty="0">
                <a:latin typeface="Khmer OS Siemreap" panose="02000500000000020004" pitchFamily="2" charset="77"/>
                <a:cs typeface="Khmer OS Siemreap" panose="02000500000000020004" pitchFamily="2" charset="77"/>
              </a:rPr>
              <a:t>តើតេស្តគ្រូ </a:t>
            </a:r>
            <a:r>
              <a:rPr lang="km-KH" sz="2000" b="0" cap="all" dirty="0">
                <a:solidFill>
                  <a:srgbClr val="0070C0"/>
                </a:solidFill>
                <a:latin typeface="Khmer OS Siemreap" panose="02000500000000020004" pitchFamily="2" charset="77"/>
                <a:cs typeface="Khmer OS Siemreap" panose="02000500000000020004" pitchFamily="2" charset="77"/>
              </a:rPr>
              <a:t>សុភា</a:t>
            </a:r>
            <a:r>
              <a:rPr lang="km-KH" sz="2000" b="0" cap="all" dirty="0">
                <a:latin typeface="Khmer OS Siemreap" panose="02000500000000020004" pitchFamily="2" charset="77"/>
                <a:cs typeface="Khmer OS Siemreap" panose="02000500000000020004" pitchFamily="2" charset="77"/>
              </a:rPr>
              <a:t> មានសុពលភាពបំណិន ឬទេ? </a:t>
            </a:r>
            <a:endParaRPr lang="en-US" sz="2000" b="0" cap="all" dirty="0">
              <a:latin typeface="Khmer OS Siemreap" panose="02000500000000020004" pitchFamily="2" charset="77"/>
              <a:ea typeface="+mj-ea"/>
              <a:cs typeface="Khmer OS Siemreap" panose="02000500000000020004" pitchFamily="2" charset="77"/>
            </a:endParaRPr>
          </a:p>
          <a:p>
            <a:pPr>
              <a:lnSpc>
                <a:spcPct val="150000"/>
              </a:lnSpc>
            </a:pPr>
            <a:r>
              <a:rPr lang="ca-ES" sz="2000" cap="all" dirty="0">
                <a:solidFill>
                  <a:srgbClr val="FF0000"/>
                </a:solidFill>
                <a:latin typeface="Khmer OS Siemreap" panose="02000500000000020004" pitchFamily="2" charset="77"/>
                <a:ea typeface="+mj-ea"/>
                <a:cs typeface="Khmer OS Siemreap" panose="02000500000000020004" pitchFamily="2" charset="77"/>
              </a:rPr>
              <a:t>ច</a:t>
            </a:r>
            <a:r>
              <a:rPr lang="km-KH" sz="2000" cap="all" dirty="0">
                <a:solidFill>
                  <a:srgbClr val="FF0000"/>
                </a:solidFill>
                <a:latin typeface="Khmer OS Siemreap" panose="02000500000000020004" pitchFamily="2" charset="77"/>
                <a:ea typeface="+mj-ea"/>
                <a:cs typeface="Khmer OS Siemreap" panose="02000500000000020004" pitchFamily="2" charset="77"/>
              </a:rPr>
              <a:t>ម្លើយ៖ </a:t>
            </a:r>
            <a:r>
              <a:rPr lang="ca-ES" sz="2000" b="0" cap="all" dirty="0">
                <a:solidFill>
                  <a:srgbClr val="FF0000"/>
                </a:solidFill>
                <a:latin typeface="Khmer OS Siemreap" panose="02000500000000020004" pitchFamily="2" charset="77"/>
                <a:ea typeface="+mj-ea"/>
                <a:cs typeface="Khmer OS Siemreap" panose="02000500000000020004" pitchFamily="2" charset="77"/>
              </a:rPr>
              <a:t>ទេ  តេស្</a:t>
            </a:r>
            <a:r>
              <a:rPr lang="km-KH" sz="2000" b="0" cap="all" dirty="0">
                <a:solidFill>
                  <a:srgbClr val="FF0000"/>
                </a:solidFill>
                <a:latin typeface="Khmer OS Siemreap" panose="02000500000000020004" pitchFamily="2" charset="77"/>
                <a:ea typeface="+mj-ea"/>
                <a:cs typeface="Khmer OS Siemreap" panose="02000500000000020004" pitchFamily="2" charset="77"/>
              </a:rPr>
              <a:t>តនេះមិនមានសុពលភាពបំណិន ពីព្រោះគាត់មិនបានបញ្ចូលសំណួរកម្រិតយល់ដឹង និងអនុវត្តឡើយ។</a:t>
            </a:r>
            <a:endParaRPr lang="en-US" sz="2000" b="0" dirty="0">
              <a:solidFill>
                <a:srgbClr val="FF0000"/>
              </a:solidFill>
              <a:latin typeface="Khmer OS Siemreap" panose="02000500000000020004" pitchFamily="2" charset="77"/>
              <a:cs typeface="Khmer OS Siemreap" panose="02000500000000020004" pitchFamily="2" charset="77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935C6FF-D1E3-A8ED-156D-D5B966684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72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2460" y="507980"/>
            <a:ext cx="8229600" cy="1143000"/>
          </a:xfrm>
        </p:spPr>
        <p:txBody>
          <a:bodyPr/>
          <a:lstStyle/>
          <a:p>
            <a:r>
              <a:rPr lang="km-KH" sz="3600" dirty="0">
                <a:latin typeface="Khmer OS Muol Light" panose="02000500000000020004" pitchFamily="2" charset="77"/>
                <a:cs typeface="Khmer OS Muol Light" panose="02000500000000020004" pitchFamily="2" charset="77"/>
              </a:rPr>
              <a:t>ការពិភាក្សា</a:t>
            </a:r>
            <a:r>
              <a:rPr lang="en-US" sz="3600" dirty="0">
                <a:latin typeface="Khmer OS Muol Light" panose="02000500000000020004" pitchFamily="2" charset="77"/>
                <a:cs typeface="Khmer OS Muol Light" panose="02000500000000020004" pitchFamily="2" charset="77"/>
              </a:rPr>
              <a:t> </a:t>
            </a:r>
            <a:r>
              <a:rPr lang="km-KH" sz="3600" dirty="0">
                <a:latin typeface="Khmer OS Muol Light" panose="02000500000000020004" pitchFamily="2" charset="77"/>
                <a:cs typeface="Khmer OS Muol Light" panose="02000500000000020004" pitchFamily="2" charset="77"/>
              </a:rPr>
              <a:t>(បន្ដ)</a:t>
            </a:r>
            <a:r>
              <a:rPr lang="en-US" sz="3600" dirty="0">
                <a:latin typeface="Khmer OS Muol Light" panose="02000500000000020004" pitchFamily="2" charset="77"/>
                <a:cs typeface="Khmer OS Muol Light" panose="02000500000000020004" pitchFamily="2" charset="77"/>
              </a:rPr>
              <a:t>. . 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km-KH" sz="2400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សំណួរទី៣៖ </a:t>
            </a:r>
            <a:r>
              <a:rPr lang="km-KH" sz="2400" b="0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បើសិនជាគ្រូ </a:t>
            </a:r>
            <a:r>
              <a:rPr lang="km-KH" sz="2400" b="0" dirty="0">
                <a:solidFill>
                  <a:srgbClr val="0070C0"/>
                </a:solidFill>
                <a:latin typeface="Khmer OS Siemreap" panose="02000500000000020004" pitchFamily="2" charset="0"/>
                <a:cs typeface="Khmer OS Siemreap" panose="02000500000000020004" pitchFamily="2" charset="0"/>
              </a:rPr>
              <a:t>សុភា</a:t>
            </a:r>
            <a:r>
              <a:rPr lang="km-KH" sz="2400" b="0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 គាត់ធ្វើតេស្តថ្មីឡើងវិញដោយគ្រប់ដណ្ដប់ទាំង៤មេរៀន និងបញ្ចូលសំណួរចងចាំ យល់ដឹង និងអនុវត្ត។ តើអ្នកគិតថានឹងទទួលបានលទ្ធផលស្រដៀងគ្នាឬទេ? </a:t>
            </a:r>
          </a:p>
          <a:p>
            <a:pPr>
              <a:lnSpc>
                <a:spcPct val="150000"/>
              </a:lnSpc>
            </a:pPr>
            <a:r>
              <a:rPr lang="km-KH" sz="2400" dirty="0">
                <a:solidFill>
                  <a:srgbClr val="FF0000"/>
                </a:solidFill>
                <a:latin typeface="Khmer OS Siemreap" panose="02000500000000020004" pitchFamily="2" charset="0"/>
                <a:cs typeface="Khmer OS Siemreap" panose="02000500000000020004" pitchFamily="2" charset="0"/>
              </a:rPr>
              <a:t>ចម្លើយ៖ </a:t>
            </a:r>
            <a:r>
              <a:rPr lang="km-KH" sz="2400" b="0" dirty="0">
                <a:solidFill>
                  <a:srgbClr val="FF0000"/>
                </a:solidFill>
                <a:latin typeface="Khmer OS Siemreap" panose="02000500000000020004" pitchFamily="2" charset="0"/>
                <a:cs typeface="Khmer OS Siemreap" panose="02000500000000020004" pitchFamily="2" charset="0"/>
              </a:rPr>
              <a:t>ទេ គាត់អាចទទួលបានលទ្ធផលផ្សេង។ ហេតុដូច្នោះ តេស្តខាងដើមដែលធ្វើក្នុងជំពូកនោះគឺខ្វះនូវការជឿទុកចិត្ត។ </a:t>
            </a:r>
            <a:endParaRPr lang="en-US" sz="2400" dirty="0">
              <a:solidFill>
                <a:srgbClr val="FF0000"/>
              </a:solidFill>
              <a:latin typeface="Khmer OS Siemreap" panose="02000500000000020004" pitchFamily="2" charset="0"/>
              <a:cs typeface="Khmer OS Siemreap" panose="02000500000000020004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35C5A2-B023-076F-1E83-477AE6A44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279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648" y="632669"/>
            <a:ext cx="7520940" cy="818866"/>
          </a:xfrm>
        </p:spPr>
        <p:txBody>
          <a:bodyPr/>
          <a:lstStyle/>
          <a:p>
            <a:pPr algn="ctr"/>
            <a:r>
              <a:rPr lang="km-KH" sz="3600" dirty="0">
                <a:latin typeface="Khmer OS Muol Light" panose="02000500000000020004" pitchFamily="2" charset="77"/>
                <a:cs typeface="Khmer OS Muol Light" panose="02000500000000020004" pitchFamily="2" charset="77"/>
              </a:rPr>
              <a:t>ប្រភេទនៃសុពលភាព</a:t>
            </a:r>
            <a:endParaRPr lang="en-US" sz="1600" dirty="0">
              <a:latin typeface="Khmer OS Muol Light" panose="02000500000000020004" pitchFamily="2" charset="77"/>
              <a:cs typeface="Khmer OS Muol Light" panose="02000500000000020004" pitchFamily="2" charset="77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3929" y="2597766"/>
            <a:ext cx="8414499" cy="3524770"/>
          </a:xfrm>
        </p:spPr>
        <p:txBody>
          <a:bodyPr>
            <a:noAutofit/>
          </a:bodyPr>
          <a:lstStyle/>
          <a:p>
            <a:pPr marL="457200" indent="-457200">
              <a:lnSpc>
                <a:spcPct val="17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km-KH" sz="1800" cap="all" dirty="0">
                <a:latin typeface="Khmer OS Siemreap" panose="02000500000000020004" pitchFamily="2" charset="77"/>
                <a:ea typeface="+mj-ea"/>
                <a:cs typeface="Khmer OS Siemreap" panose="02000500000000020004" pitchFamily="2" charset="77"/>
              </a:rPr>
              <a:t>សុពលភាពខ្លឹមសារ </a:t>
            </a:r>
            <a:r>
              <a:rPr lang="en-US" sz="1800" dirty="0">
                <a:solidFill>
                  <a:srgbClr val="863204"/>
                </a:solidFill>
                <a:latin typeface="Khmer OS Siemreap" panose="02000500000000020004" pitchFamily="2" charset="77"/>
                <a:cs typeface="Khmer OS Siemreap" panose="02000500000000020004" pitchFamily="2" charset="77"/>
              </a:rPr>
              <a:t>Content Validity: </a:t>
            </a:r>
            <a:r>
              <a:rPr lang="km-KH" sz="1800" b="0" cap="all" dirty="0">
                <a:latin typeface="Khmer OS Siemreap" panose="02000500000000020004" pitchFamily="2" charset="77"/>
                <a:ea typeface="+mj-ea"/>
                <a:cs typeface="Khmer OS Siemreap" panose="02000500000000020004" pitchFamily="2" charset="77"/>
              </a:rPr>
              <a:t>តេស្តទៅលើខ្លឹមសារដែលបានបង្រៀន</a:t>
            </a:r>
          </a:p>
          <a:p>
            <a:pPr marL="457200" indent="-457200">
              <a:lnSpc>
                <a:spcPct val="17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km-KH" sz="1800" cap="all" dirty="0">
                <a:latin typeface="Khmer OS Siemreap" panose="02000500000000020004" pitchFamily="2" charset="77"/>
                <a:cs typeface="Khmer OS Siemreap" panose="02000500000000020004" pitchFamily="2" charset="77"/>
              </a:rPr>
              <a:t>សុពលភាព</a:t>
            </a:r>
            <a:r>
              <a:rPr lang="km-KH" sz="1800" cap="all" dirty="0">
                <a:latin typeface="Khmer OS Siemreap" panose="02000500000000020004" pitchFamily="2" charset="77"/>
                <a:ea typeface="+mj-ea"/>
                <a:cs typeface="Khmer OS Siemreap" panose="02000500000000020004" pitchFamily="2" charset="77"/>
              </a:rPr>
              <a:t>បំណិន </a:t>
            </a:r>
            <a:r>
              <a:rPr lang="en-US" sz="1800" dirty="0">
                <a:solidFill>
                  <a:srgbClr val="863204"/>
                </a:solidFill>
                <a:latin typeface="Khmer OS Siemreap" panose="02000500000000020004" pitchFamily="2" charset="77"/>
                <a:cs typeface="Khmer OS Siemreap" panose="02000500000000020004" pitchFamily="2" charset="77"/>
              </a:rPr>
              <a:t>Construct Validity</a:t>
            </a:r>
            <a:r>
              <a:rPr lang="km-KH" sz="1800" cap="all" dirty="0">
                <a:latin typeface="Khmer OS Siemreap" panose="02000500000000020004" pitchFamily="2" charset="77"/>
                <a:ea typeface="+mj-ea"/>
                <a:cs typeface="Khmer OS Siemreap" panose="02000500000000020004" pitchFamily="2" charset="77"/>
              </a:rPr>
              <a:t>  </a:t>
            </a:r>
            <a:r>
              <a:rPr lang="en-US" sz="1800" dirty="0">
                <a:solidFill>
                  <a:srgbClr val="863204"/>
                </a:solidFill>
                <a:latin typeface="Khmer OS Siemreap" panose="02000500000000020004" pitchFamily="2" charset="77"/>
                <a:cs typeface="Khmer OS Siemreap" panose="02000500000000020004" pitchFamily="2" charset="77"/>
              </a:rPr>
              <a:t>: </a:t>
            </a:r>
            <a:r>
              <a:rPr lang="km-KH" sz="1800" b="0" cap="all" dirty="0">
                <a:latin typeface="Khmer OS Siemreap" panose="02000500000000020004" pitchFamily="2" charset="77"/>
                <a:ea typeface="+mj-ea"/>
                <a:cs typeface="Khmer OS Siemreap" panose="02000500000000020004" pitchFamily="2" charset="77"/>
              </a:rPr>
              <a:t>តេស្តទៅលើបំណិនបានបង្រៀន</a:t>
            </a:r>
          </a:p>
          <a:p>
            <a:pPr marL="457200" indent="-457200">
              <a:lnSpc>
                <a:spcPct val="16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km-KH" sz="1800" cap="all" dirty="0">
                <a:latin typeface="Khmer OS Siemreap" panose="02000500000000020004" pitchFamily="2" charset="77"/>
                <a:cs typeface="Khmer OS Siemreap" panose="02000500000000020004" pitchFamily="2" charset="77"/>
              </a:rPr>
              <a:t>សុពលភាព</a:t>
            </a:r>
            <a:r>
              <a:rPr lang="km-KH" sz="1800" cap="all" dirty="0">
                <a:latin typeface="Khmer OS Siemreap" panose="02000500000000020004" pitchFamily="2" charset="77"/>
                <a:ea typeface="+mj-ea"/>
                <a:cs typeface="Khmer OS Siemreap" panose="02000500000000020004" pitchFamily="2" charset="77"/>
              </a:rPr>
              <a:t>បែបទស្សន៍ទាយ</a:t>
            </a:r>
            <a:r>
              <a:rPr lang="en-US" sz="1800" cap="all" dirty="0">
                <a:latin typeface="Khmer OS Siemreap" panose="02000500000000020004" pitchFamily="2" charset="77"/>
                <a:ea typeface="+mj-ea"/>
                <a:cs typeface="Khmer OS Siemreap" panose="02000500000000020004" pitchFamily="2" charset="77"/>
              </a:rPr>
              <a:t> </a:t>
            </a:r>
            <a:r>
              <a:rPr lang="en-US" sz="1800" dirty="0">
                <a:solidFill>
                  <a:srgbClr val="863204"/>
                </a:solidFill>
                <a:latin typeface="Khmer OS Siemreap" panose="02000500000000020004" pitchFamily="2" charset="77"/>
                <a:cs typeface="Khmer OS Siemreap" panose="02000500000000020004" pitchFamily="2" charset="77"/>
              </a:rPr>
              <a:t>Predictive Validity: </a:t>
            </a:r>
            <a:r>
              <a:rPr lang="km-KH" sz="1800" b="0" cap="all" dirty="0">
                <a:latin typeface="Khmer OS Siemreap" panose="02000500000000020004" pitchFamily="2" charset="77"/>
                <a:ea typeface="+mj-ea"/>
                <a:cs typeface="Khmer OS Siemreap" panose="02000500000000020004" pitchFamily="2" charset="77"/>
              </a:rPr>
              <a:t>តេស្តដែលអាចបង្ហាញត្រឹមត្រូវពីការ</a:t>
            </a:r>
            <a:br>
              <a:rPr lang="km-KH" sz="1800" b="0" cap="all" dirty="0">
                <a:latin typeface="Khmer OS Siemreap" panose="02000500000000020004" pitchFamily="2" charset="77"/>
                <a:ea typeface="+mj-ea"/>
                <a:cs typeface="Khmer OS Siemreap" panose="02000500000000020004" pitchFamily="2" charset="77"/>
              </a:rPr>
            </a:br>
            <a:r>
              <a:rPr lang="km-KH" sz="1800" b="0" cap="all" dirty="0">
                <a:latin typeface="Khmer OS Siemreap" panose="02000500000000020004" pitchFamily="2" charset="77"/>
                <a:ea typeface="+mj-ea"/>
                <a:cs typeface="Khmer OS Siemreap" panose="02000500000000020004" pitchFamily="2" charset="77"/>
              </a:rPr>
              <a:t>ទស្សន៍ទាយពីសក្ដានុពលរបស់សិស្សបាន </a:t>
            </a:r>
          </a:p>
          <a:p>
            <a:pPr marL="457200" indent="-457200">
              <a:lnSpc>
                <a:spcPct val="16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km-KH" sz="1800" cap="all" dirty="0">
                <a:latin typeface="Khmer OS Siemreap" panose="02000500000000020004" pitchFamily="2" charset="77"/>
                <a:cs typeface="Khmer OS Siemreap" panose="02000500000000020004" pitchFamily="2" charset="77"/>
              </a:rPr>
              <a:t>សុពលភាព</a:t>
            </a:r>
            <a:r>
              <a:rPr lang="km-KH" sz="1800" cap="all" dirty="0">
                <a:latin typeface="Khmer OS Siemreap" panose="02000500000000020004" pitchFamily="2" charset="77"/>
                <a:ea typeface="+mj-ea"/>
                <a:cs typeface="Khmer OS Siemreap" panose="02000500000000020004" pitchFamily="2" charset="77"/>
              </a:rPr>
              <a:t>ស្របគ្នា </a:t>
            </a:r>
            <a:r>
              <a:rPr lang="en-US" sz="1800" dirty="0">
                <a:solidFill>
                  <a:srgbClr val="863204"/>
                </a:solidFill>
                <a:latin typeface="Khmer OS Siemreap" panose="02000500000000020004" pitchFamily="2" charset="77"/>
                <a:cs typeface="Khmer OS Siemreap" panose="02000500000000020004" pitchFamily="2" charset="77"/>
              </a:rPr>
              <a:t>Concurrent Validity: </a:t>
            </a:r>
            <a:r>
              <a:rPr lang="km-KH" sz="1800" b="0" cap="all" dirty="0">
                <a:latin typeface="Khmer OS Siemreap" panose="02000500000000020004" pitchFamily="2" charset="77"/>
                <a:ea typeface="+mj-ea"/>
                <a:cs typeface="Khmer OS Siemreap" panose="02000500000000020004" pitchFamily="2" charset="77"/>
              </a:rPr>
              <a:t>នៅពេលដែលតេស្តពីរ វាស់វែងលើអ្វីមួយដូចគ្នា ហើយទទួលបានលទ្ធផលស្រដៀងគ្នា យើងអាចនិយាយបានថាតេស្តនោះមាន</a:t>
            </a:r>
            <a:r>
              <a:rPr lang="km-KH" sz="1800" cap="all" dirty="0">
                <a:latin typeface="Khmer OS Siemreap" panose="02000500000000020004" pitchFamily="2" charset="77"/>
                <a:cs typeface="Khmer OS Siemreap" panose="02000500000000020004" pitchFamily="2" charset="77"/>
              </a:rPr>
              <a:t>សុពលភាពស្របគ្នា</a:t>
            </a:r>
            <a:r>
              <a:rPr lang="km-KH" sz="1800" b="0" cap="all" dirty="0">
                <a:latin typeface="Khmer OS Siemreap" panose="02000500000000020004" pitchFamily="2" charset="77"/>
                <a:ea typeface="+mj-ea"/>
                <a:cs typeface="Khmer OS Siemreap" panose="02000500000000020004" pitchFamily="2" charset="77"/>
              </a:rPr>
              <a:t>។​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1B5D35-E346-0921-339E-BB07BED03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1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6854" y="2523832"/>
            <a:ext cx="4384119" cy="4197643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</a:pPr>
            <a:r>
              <a:rPr lang="km-KH" sz="2000" cap="all" dirty="0">
                <a:latin typeface="Khmer OS Siemreap" panose="02000500000000020004" pitchFamily="2" charset="77"/>
                <a:ea typeface="+mj-ea"/>
                <a:cs typeface="Khmer OS Siemreap" panose="02000500000000020004" pitchFamily="2" charset="77"/>
              </a:rPr>
              <a:t> </a:t>
            </a:r>
            <a:r>
              <a:rPr lang="km-KH" sz="2000" b="0" cap="all" dirty="0">
                <a:latin typeface="Khmer OS Siemreap" panose="02000500000000020004" pitchFamily="2" charset="77"/>
                <a:ea typeface="+mj-ea"/>
                <a:cs typeface="Khmer OS Siemreap" panose="02000500000000020004" pitchFamily="2" charset="77"/>
              </a:rPr>
              <a:t>គោលគំនិតជាច្រើនអំពីសុពលភាពខាងលើគឺមានភាពច្បាស់លាស់ណាស់</a:t>
            </a:r>
            <a:endParaRPr lang="en-US" sz="2000" b="0" cap="all" dirty="0">
              <a:latin typeface="Khmer OS Siemreap" panose="02000500000000020004" pitchFamily="2" charset="77"/>
              <a:ea typeface="+mj-ea"/>
              <a:cs typeface="Khmer OS Siemreap" panose="02000500000000020004" pitchFamily="2" charset="77"/>
            </a:endParaRPr>
          </a:p>
          <a:p>
            <a:pPr marL="0" indent="0" algn="just">
              <a:lnSpc>
                <a:spcPct val="150000"/>
              </a:lnSpc>
            </a:pPr>
            <a:r>
              <a:rPr lang="km-KH" sz="2000" cap="all" dirty="0">
                <a:solidFill>
                  <a:srgbClr val="FF0000"/>
                </a:solidFill>
                <a:latin typeface="Khmer OS Siemreap" panose="02000500000000020004" pitchFamily="2" charset="77"/>
                <a:ea typeface="+mj-ea"/>
                <a:cs typeface="Khmer OS Siemreap" panose="02000500000000020004" pitchFamily="2" charset="77"/>
              </a:rPr>
              <a:t> ប៉ុន្តែ</a:t>
            </a:r>
            <a:r>
              <a:rPr lang="en-US" sz="2000" cap="all" dirty="0">
                <a:solidFill>
                  <a:srgbClr val="FF0000"/>
                </a:solidFill>
                <a:latin typeface="Khmer OS Siemreap" panose="02000500000000020004" pitchFamily="2" charset="77"/>
                <a:ea typeface="+mj-ea"/>
                <a:cs typeface="Khmer OS Siemreap" panose="02000500000000020004" pitchFamily="2" charset="77"/>
              </a:rPr>
              <a:t> </a:t>
            </a:r>
            <a:r>
              <a:rPr lang="km-KH" sz="2000" b="0" cap="all" dirty="0">
                <a:latin typeface="Khmer OS Siemreap" panose="02000500000000020004" pitchFamily="2" charset="77"/>
                <a:ea typeface="+mj-ea"/>
                <a:cs typeface="Khmer OS Siemreap" panose="02000500000000020004" pitchFamily="2" charset="77"/>
              </a:rPr>
              <a:t>អ្នកនឹងមានការភ្ញាក់ផ្អើលថា ជាច្រើនលើកណាស់ ដែលគ្រូបង្កើតតេស្តដោយមិនយកចិត្តទុកដាក់អំពីគោលការណ៍ដែលមានភាពច្បាស់​លាស់ទាំងនេះ។</a:t>
            </a:r>
            <a:endParaRPr lang="en-US" sz="2000" dirty="0">
              <a:latin typeface="Khmer OS Siemreap" panose="02000500000000020004" pitchFamily="2" charset="77"/>
              <a:cs typeface="Khmer OS Siemreap" panose="02000500000000020004" pitchFamily="2" charset="77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849" y="621628"/>
            <a:ext cx="8718302" cy="1119116"/>
          </a:xfrm>
        </p:spPr>
        <p:txBody>
          <a:bodyPr/>
          <a:lstStyle/>
          <a:p>
            <a:pPr algn="ctr"/>
            <a:r>
              <a:rPr lang="km-KH" sz="3200" dirty="0">
                <a:latin typeface="Khmer OS Muol Light" panose="02000500000000020004" pitchFamily="2" charset="77"/>
                <a:cs typeface="Khmer OS Muol Light" panose="02000500000000020004" pitchFamily="2" charset="77"/>
              </a:rPr>
              <a:t>សុពលភាព និងការបង្កើតតេស្តដែលល្អ</a:t>
            </a:r>
            <a:br>
              <a:rPr lang="km-KH" sz="3200" dirty="0">
                <a:latin typeface="Khmer OS Muol Light" panose="02000500000000020004" pitchFamily="2" charset="77"/>
                <a:cs typeface="Khmer OS Muol Light" panose="02000500000000020004" pitchFamily="2" charset="77"/>
              </a:rPr>
            </a:br>
            <a:endParaRPr lang="en-US" sz="2800" dirty="0">
              <a:latin typeface="Khmer OS Muol Light" panose="02000500000000020004" pitchFamily="2" charset="77"/>
              <a:cs typeface="Khmer OS Muol Light" panose="02000500000000020004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FF534E-AE32-B656-F7B5-1F3762B8F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46</a:t>
            </a:fld>
            <a:endParaRPr lang="en-US"/>
          </a:p>
        </p:txBody>
      </p:sp>
      <p:pic>
        <p:nvPicPr>
          <p:cNvPr id="9" name="Picture 8" descr="A child writing on a piece of paper&#10;&#10;Description automatically generated with low confidence">
            <a:extLst>
              <a:ext uri="{FF2B5EF4-FFF2-40B4-BE49-F238E27FC236}">
                <a16:creationId xmlns:a16="http://schemas.microsoft.com/office/drawing/2014/main" id="{3975C8EA-EF47-E333-261F-6EDCF904F9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15" b="8580"/>
          <a:stretch/>
        </p:blipFill>
        <p:spPr>
          <a:xfrm flipH="1">
            <a:off x="4964980" y="2371645"/>
            <a:ext cx="3966171" cy="35312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058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6A34F-62AF-EF76-BEAD-8D68AEBD4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m-KH" sz="3600" dirty="0">
                <a:latin typeface="Khmer OS Muol Light" panose="02000500000000020004" pitchFamily="2" charset="77"/>
                <a:cs typeface="Khmer OS Muol Light" panose="02000500000000020004" pitchFamily="2" charset="77"/>
              </a:rPr>
              <a:t>ករណីលោក អាញស្ដាញ</a:t>
            </a:r>
            <a:endParaRPr lang="en-US" sz="3600" dirty="0">
              <a:latin typeface="Khmer OS Muol Light" panose="02000500000000020004" pitchFamily="2" charset="77"/>
              <a:cs typeface="Khmer OS Muol Light" panose="02000500000000020004" pitchFamily="2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1D93E5-55F1-BC76-EE3C-54DE0BF1F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8000" y="2036012"/>
            <a:ext cx="3241710" cy="4688731"/>
          </a:xfrm>
        </p:spPr>
        <p:txBody>
          <a:bodyPr>
            <a:normAutofit/>
          </a:bodyPr>
          <a:lstStyle/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km-KH" sz="1400" dirty="0">
                <a:latin typeface="Khmer OS Siemreap" panose="02000500000000020004" pitchFamily="2" charset="77"/>
                <a:cs typeface="Khmer OS Siemreap" panose="02000500000000020004" pitchFamily="2" charset="77"/>
              </a:rPr>
              <a:t>លោកអាញស្ដាញកើតនៅឆ្នាំ១៩០៧ បានដាក់ពាក្យចូលធ្វើការនៅសាកលវិទ្យាល័យ </a:t>
            </a:r>
            <a:r>
              <a:rPr lang="en-US" sz="1400" dirty="0">
                <a:latin typeface="Khmer OS Siemreap" panose="02000500000000020004" pitchFamily="2" charset="77"/>
                <a:cs typeface="Khmer OS Siemreap" panose="02000500000000020004" pitchFamily="2" charset="77"/>
              </a:rPr>
              <a:t>Bern</a:t>
            </a:r>
            <a:r>
              <a:rPr lang="km-KH" sz="1400" dirty="0">
                <a:latin typeface="Khmer OS Siemreap" panose="02000500000000020004" pitchFamily="2" charset="77"/>
                <a:cs typeface="Khmer OS Siemreap" panose="02000500000000020004" pitchFamily="2" charset="77"/>
              </a:rPr>
              <a:t> ជាសាស្រ្តាចារ្យ​រង</a:t>
            </a: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km-KH" sz="1400" dirty="0">
                <a:latin typeface="Khmer OS Siemreap" panose="02000500000000020004" pitchFamily="2" charset="77"/>
                <a:cs typeface="Khmer OS Siemreap" panose="02000500000000020004" pitchFamily="2" charset="77"/>
              </a:rPr>
              <a:t>គាត់ត្រូវគេមិនទទួលយក...</a:t>
            </a: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km-KH" sz="1400" dirty="0">
                <a:latin typeface="Khmer OS Siemreap" panose="02000500000000020004" pitchFamily="2" charset="77"/>
                <a:cs typeface="Khmer OS Siemreap" panose="02000500000000020004" pitchFamily="2" charset="77"/>
              </a:rPr>
              <a:t>អាញស្តាញក្លាយជាអ្នកវិទ្យាសាស្រ្តដ៏ល្បីម្នាក់ក្នុងសតវត្សទី២០</a:t>
            </a: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km-KH" sz="1400" dirty="0">
                <a:latin typeface="Khmer OS Siemreap" panose="02000500000000020004" pitchFamily="2" charset="77"/>
                <a:cs typeface="Khmer OS Siemreap" panose="02000500000000020004" pitchFamily="2" charset="77"/>
              </a:rPr>
              <a:t>ស្ដង់ដាវាយតម្លៃរបស់សាកលវិទ្យាល័យមានកម្រិតសុពលភាពបែបទស្សន៍ទាយទាបណាស់ ពីព្រោះមិនបានកំណត់ដឹង ឬទស្សន៍ទាយពីសមិទ្ធផល និងជោគជ័យរបស់លោកអាញស្ដាញបានត្រឹមត្រូវ</a:t>
            </a:r>
          </a:p>
          <a:p>
            <a:pPr>
              <a:lnSpc>
                <a:spcPct val="170000"/>
              </a:lnSpc>
              <a:spcBef>
                <a:spcPts val="0"/>
              </a:spcBef>
            </a:pPr>
            <a:endParaRPr lang="en-US" sz="1400" dirty="0">
              <a:latin typeface="Khmer OS Siemreap" panose="02000500000000020004" pitchFamily="2" charset="77"/>
              <a:cs typeface="Khmer OS Siemreap" panose="02000500000000020004" pitchFamily="2" charset="77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085FB50-19D0-2579-CE5D-355156E131C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505" y="1712934"/>
            <a:ext cx="5186495" cy="479992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B21676-A987-D36B-1B61-F89C5F7A3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60125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2962" y="2612306"/>
            <a:ext cx="7838934" cy="386715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km-KH" sz="2400" b="0" cap="all" dirty="0">
                <a:latin typeface="Khmer OS Siemreap" panose="02000500000000020004" pitchFamily="2" charset="77"/>
                <a:ea typeface="+mj-ea"/>
                <a:cs typeface="Khmer OS Siemreap" panose="02000500000000020004" pitchFamily="2" charset="77"/>
              </a:rPr>
              <a:t>សម្រាប់គោលបំណងនៃការបង្កើតតេស្តក្នុងសាលារៀន យើងបានយើងចង់ផ្តោតសំខាន់បំផុតទៅលើ៖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km-KH" sz="2400" b="0" cap="all" dirty="0">
                <a:latin typeface="Khmer OS Siemreap" panose="02000500000000020004" pitchFamily="2" charset="77"/>
                <a:ea typeface="+mj-ea"/>
                <a:cs typeface="Khmer OS Siemreap" panose="02000500000000020004" pitchFamily="2" charset="77"/>
              </a:rPr>
              <a:t>សុពលភាពខ្លឹមសារនៃតេស្ត </a:t>
            </a:r>
            <a:r>
              <a:rPr lang="en-US" sz="2800" b="0" dirty="0">
                <a:solidFill>
                  <a:srgbClr val="863204"/>
                </a:solidFill>
                <a:latin typeface="Khmer OS Siemreap" panose="02000500000000020004" pitchFamily="2" charset="77"/>
                <a:cs typeface="Khmer OS Siemreap" panose="02000500000000020004" pitchFamily="2" charset="77"/>
              </a:rPr>
              <a:t>Content Validity</a:t>
            </a:r>
            <a:endParaRPr lang="km-KH" sz="2400" b="0" cap="all" dirty="0">
              <a:latin typeface="Khmer OS Siemreap" panose="02000500000000020004" pitchFamily="2" charset="77"/>
              <a:ea typeface="+mj-ea"/>
              <a:cs typeface="Khmer OS Siemreap" panose="02000500000000020004" pitchFamily="2" charset="77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km-KH" sz="2400" b="0" cap="all" dirty="0">
                <a:latin typeface="Khmer OS Siemreap" panose="02000500000000020004" pitchFamily="2" charset="77"/>
                <a:ea typeface="+mj-ea"/>
                <a:cs typeface="Khmer OS Siemreap" panose="02000500000000020004" pitchFamily="2" charset="77"/>
              </a:rPr>
              <a:t>សុពលភាពបំណិននៃតេស្ត </a:t>
            </a:r>
            <a:r>
              <a:rPr lang="en-US" sz="2800" b="0" dirty="0">
                <a:solidFill>
                  <a:srgbClr val="863204"/>
                </a:solidFill>
                <a:latin typeface="Khmer OS Siemreap" panose="02000500000000020004" pitchFamily="2" charset="77"/>
                <a:cs typeface="Khmer OS Siemreap" panose="02000500000000020004" pitchFamily="2" charset="77"/>
              </a:rPr>
              <a:t>Construct Validity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7C05DEB-4F1A-D646-BD6B-81B8ECEE6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547" y="775215"/>
            <a:ext cx="8393372" cy="818913"/>
          </a:xfrm>
        </p:spPr>
        <p:txBody>
          <a:bodyPr/>
          <a:lstStyle/>
          <a:p>
            <a:pPr algn="ctr"/>
            <a:r>
              <a:rPr lang="km-KH" sz="4000" dirty="0">
                <a:latin typeface="Khmer OS Muol Light" panose="02000500000000020004" pitchFamily="2" charset="77"/>
                <a:cs typeface="Khmer OS Muol Light" panose="02000500000000020004" pitchFamily="2" charset="77"/>
              </a:rPr>
              <a:t>ប៉ុន្តែ</a:t>
            </a:r>
            <a:r>
              <a:rPr lang="en-US" sz="4000" dirty="0">
                <a:latin typeface="Khmer OS Muol Light" panose="02000500000000020004" pitchFamily="2" charset="77"/>
                <a:cs typeface="Khmer OS Muol Light" panose="02000500000000020004" pitchFamily="2" charset="77"/>
              </a:rPr>
              <a:t>...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381C951-22BC-835E-2AA4-AC1D72A9A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587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547" y="775215"/>
            <a:ext cx="8393372" cy="818913"/>
          </a:xfrm>
        </p:spPr>
        <p:txBody>
          <a:bodyPr/>
          <a:lstStyle/>
          <a:p>
            <a:pPr algn="ctr"/>
            <a:r>
              <a:rPr lang="km-KH" sz="4000" dirty="0">
                <a:latin typeface="Khmer OS Muol Light" panose="02000500000000020004" pitchFamily="2" charset="77"/>
                <a:cs typeface="Khmer OS Muol Light" panose="02000500000000020004" pitchFamily="2" charset="77"/>
              </a:rPr>
              <a:t>សុពលភាពបំណិន</a:t>
            </a:r>
            <a:endParaRPr lang="en-US" sz="4000" dirty="0">
              <a:latin typeface="Khmer OS Muol Light" panose="02000500000000020004" pitchFamily="2" charset="77"/>
              <a:cs typeface="Khmer OS Muol Light" panose="02000500000000020004" pitchFamily="2" charset="77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43311194"/>
              </p:ext>
            </p:extLst>
          </p:nvPr>
        </p:nvGraphicFramePr>
        <p:xfrm>
          <a:off x="102786" y="3123206"/>
          <a:ext cx="8968154" cy="35798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27547" y="2451809"/>
            <a:ext cx="8393372" cy="977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m-KH" sz="2000" cap="all" dirty="0">
                <a:latin typeface="Khmer OS Siemreap" panose="02000500000000020004" pitchFamily="2" charset="77"/>
                <a:ea typeface="+mj-ea"/>
                <a:cs typeface="Khmer OS Siemreap" panose="02000500000000020004" pitchFamily="2" charset="77"/>
              </a:rPr>
              <a:t>នៅពេលដែលអ្នកគិតអំពីបំណិនក្នុងការបង្កើតតេស្តសម្រាប់សិស្សរបស់អ្នក ប្លូមតាក់សូណូមីគឺជាឧបករណ៍ដ៏ល្អសម្រាប់ការរបង្កើតតេស្ត។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C546C7B-EFC0-BC47-99D1-72175BC2E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342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3A7B5A11-EA2F-4528-BE05-EF615A5F25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13910" y="2171373"/>
            <a:ext cx="4916180" cy="374324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ED96FE-0DDD-4BEC-8C41-4E8FE6F51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5</a:t>
            </a:fld>
            <a:endParaRPr lang="en-US" dirty="0"/>
          </a:p>
        </p:txBody>
      </p:sp>
      <p:pic>
        <p:nvPicPr>
          <p:cNvPr id="5" name="Content Placeholder 1">
            <a:extLst>
              <a:ext uri="{FF2B5EF4-FFF2-40B4-BE49-F238E27FC236}">
                <a16:creationId xmlns:a16="http://schemas.microsoft.com/office/drawing/2014/main" id="{3A7B5A11-EA2F-4528-BE05-EF615A5F25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75739" y="1261606"/>
            <a:ext cx="6988629" cy="532123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01225" y="442693"/>
            <a:ext cx="8393372" cy="8189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m-KH" dirty="0">
                <a:solidFill>
                  <a:schemeClr val="bg1"/>
                </a:solidFill>
                <a:latin typeface="Khmer OS Muol Light" panose="02000500000000020004" pitchFamily="2" charset="77"/>
                <a:cs typeface="Khmer OS Muol Light" panose="02000500000000020004" pitchFamily="2" charset="77"/>
              </a:rPr>
              <a:t>កម្រិតពុទ្ធិតាមប៊្លូម</a:t>
            </a:r>
            <a:endParaRPr lang="en-US" dirty="0">
              <a:solidFill>
                <a:schemeClr val="bg1"/>
              </a:solidFill>
              <a:latin typeface="Khmer OS Muol Light" panose="02000500000000020004" pitchFamily="2" charset="77"/>
              <a:cs typeface="Khmer OS Muol Light" panose="0200050000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399378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305" y="725683"/>
            <a:ext cx="7520940" cy="944426"/>
          </a:xfrm>
        </p:spPr>
        <p:txBody>
          <a:bodyPr/>
          <a:lstStyle/>
          <a:p>
            <a:pPr algn="ctr"/>
            <a:r>
              <a:rPr lang="km-KH" sz="3600" dirty="0">
                <a:latin typeface="Khmer OS Muol Light" panose="02000500000000020004" pitchFamily="2" charset="77"/>
                <a:cs typeface="Khmer OS Muol Light" panose="02000500000000020004" pitchFamily="2" charset="77"/>
              </a:rPr>
              <a:t>សុពលភាពខ្លឹមសារ</a:t>
            </a:r>
            <a:endParaRPr lang="en-US" sz="3600" dirty="0">
              <a:latin typeface="Khmer OS Muol Light" panose="02000500000000020004" pitchFamily="2" charset="77"/>
              <a:cs typeface="Khmer OS Muol Light" panose="02000500000000020004" pitchFamily="2" charset="77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8211" y="2989731"/>
            <a:ext cx="8414852" cy="327475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km-KH" sz="2400" cap="all" dirty="0">
                <a:solidFill>
                  <a:srgbClr val="FF0000"/>
                </a:solidFill>
                <a:latin typeface="Khmer OS Siemreap" panose="02000500000000020004" pitchFamily="2" charset="77"/>
                <a:ea typeface="+mj-ea"/>
                <a:cs typeface="Khmer OS Siemreap" panose="02000500000000020004" pitchFamily="2" charset="77"/>
              </a:rPr>
              <a:t>សុពលភាពខ្លឹមសារ  </a:t>
            </a:r>
            <a:r>
              <a:rPr lang="km-KH" sz="2400" b="0" cap="all" dirty="0">
                <a:latin typeface="Khmer OS Siemreap" panose="02000500000000020004" pitchFamily="2" charset="77"/>
                <a:ea typeface="+mj-ea"/>
                <a:cs typeface="Khmer OS Siemreap" panose="02000500000000020004" pitchFamily="2" charset="77"/>
              </a:rPr>
              <a:t>គឺសំដៅទៅលើមេរៀន ឬជំពូកក្នុងសៀវភៅសិក្សាគោល ដែលយើង</a:t>
            </a:r>
            <a:r>
              <a:rPr lang="ca-ES" sz="2400" b="0" cap="all" dirty="0">
                <a:latin typeface="Khmer OS Siemreap" panose="02000500000000020004" pitchFamily="2" charset="77"/>
                <a:ea typeface="+mj-ea"/>
                <a:cs typeface="Khmer OS Siemreap" panose="02000500000000020004" pitchFamily="2" charset="77"/>
              </a:rPr>
              <a:t>បង្កើតតេស្ត</a:t>
            </a:r>
            <a:r>
              <a:rPr lang="km-KH" sz="2400" b="0" cap="all" dirty="0">
                <a:latin typeface="Khmer OS Siemreap" panose="02000500000000020004" pitchFamily="2" charset="77"/>
                <a:ea typeface="+mj-ea"/>
                <a:cs typeface="Khmer OS Siemreap" panose="02000500000000020004" pitchFamily="2" charset="77"/>
              </a:rPr>
              <a:t>ដើម្បីវាស់វែង</a:t>
            </a:r>
            <a:r>
              <a:rPr lang="ca-ES" sz="2400" b="0" cap="all" dirty="0">
                <a:latin typeface="Khmer OS Siemreap" panose="02000500000000020004" pitchFamily="2" charset="77"/>
                <a:ea typeface="+mj-ea"/>
                <a:cs typeface="Khmer OS Siemreap" panose="02000500000000020004" pitchFamily="2" charset="77"/>
              </a:rPr>
              <a:t>។</a:t>
            </a:r>
            <a:r>
              <a:rPr lang="km-KH" sz="2400" b="0" cap="all" dirty="0">
                <a:latin typeface="Khmer OS Siemreap" panose="02000500000000020004" pitchFamily="2" charset="77"/>
                <a:ea typeface="+mj-ea"/>
                <a:cs typeface="Khmer OS Siemreap" panose="02000500000000020004" pitchFamily="2" charset="77"/>
              </a:rPr>
              <a:t>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dirty="0">
                <a:solidFill>
                  <a:srgbClr val="863204"/>
                </a:solidFill>
                <a:latin typeface="Khmer OS Siemreap" panose="02000500000000020004" pitchFamily="2" charset="77"/>
                <a:cs typeface="Khmer OS Siemreap" panose="02000500000000020004" pitchFamily="2" charset="77"/>
              </a:rPr>
              <a:t>   Content Validity </a:t>
            </a:r>
            <a:r>
              <a:rPr lang="en-US" sz="2400" dirty="0">
                <a:latin typeface="Khmer OS Siemreap" panose="02000500000000020004" pitchFamily="2" charset="77"/>
                <a:cs typeface="Khmer OS Siemreap" panose="02000500000000020004" pitchFamily="2" charset="77"/>
              </a:rPr>
              <a:t>simply refers to the lessons or units in the     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dirty="0">
                <a:latin typeface="Khmer OS Siemreap" panose="02000500000000020004" pitchFamily="2" charset="77"/>
                <a:cs typeface="Khmer OS Siemreap" panose="02000500000000020004" pitchFamily="2" charset="77"/>
              </a:rPr>
              <a:t>   textbook upon which we base our test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F3DAA4-D33E-42FE-176C-5B703CBB7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848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20B53-EAC2-D35F-2475-DCBF12532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km-KH" sz="2800" dirty="0">
                <a:latin typeface="Khmer OS Muol Light" panose="02000500000000020004" pitchFamily="2" charset="77"/>
                <a:cs typeface="Khmer OS Muol Light" panose="02000500000000020004" pitchFamily="2" charset="77"/>
              </a:rPr>
              <a:t>គោលការណ៍ណែនាំដើម្បីធានាសុពលភាពនៅពេលតែងសំណួរ</a:t>
            </a:r>
            <a:endParaRPr lang="en-US" sz="2800" dirty="0">
              <a:latin typeface="Khmer OS Muol Light" panose="02000500000000020004" pitchFamily="2" charset="77"/>
              <a:cs typeface="Khmer OS Muol Light" panose="02000500000000020004" pitchFamily="2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0A1A24-E4D5-3ED6-F0A8-9477599152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7304" y="2443241"/>
            <a:ext cx="8229600" cy="420740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km-KH" sz="2000" dirty="0">
                <a:latin typeface="Khmer OS Siemreap" panose="02000500000000020004" pitchFamily="2" charset="77"/>
                <a:cs typeface="Khmer OS Siemreap" panose="02000500000000020004" pitchFamily="2" charset="77"/>
              </a:rPr>
              <a:t>ត្រូវប្រាកដថា គ្រូធ្វើតេស្តទៅលើអ្វី (ខ្លឹមសារ និង បំណិន) ដែលខ្លួនបានបង្រៀន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km-KH" sz="2000" dirty="0">
                <a:latin typeface="Khmer OS Siemreap" panose="02000500000000020004" pitchFamily="2" charset="77"/>
                <a:cs typeface="Khmer OS Siemreap" panose="02000500000000020004" pitchFamily="2" charset="77"/>
              </a:rPr>
              <a:t>ធ្វើតេស្តគ្រប់មេរៀនទាំងអស់ដោយផ្អែកតាមអាទិភាព និងពេលវេលាគ្រប់គ្រាន់សម្រាប់សិស្សឆ្លើយ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km-KH" sz="2000" dirty="0">
                <a:latin typeface="Khmer OS Siemreap" panose="02000500000000020004" pitchFamily="2" charset="77"/>
                <a:cs typeface="Khmer OS Siemreap" panose="02000500000000020004" pitchFamily="2" charset="77"/>
              </a:rPr>
              <a:t>មេរៀនណាដែលយើងចំណាយពេលបង្រៀនច្រើន គួរចេញសំណួរឱ្យបានច្រើនដែរ ឬថ្លឹងថ្លែងពិន្ទុ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km-KH" sz="2000" dirty="0">
                <a:latin typeface="Khmer OS Siemreap" panose="02000500000000020004" pitchFamily="2" charset="77"/>
                <a:cs typeface="Khmer OS Siemreap" panose="02000500000000020004" pitchFamily="2" charset="77"/>
              </a:rPr>
              <a:t>ត្រូវធានាថាលក្ខខណ្ឌនៃការវាយតម្លៃគឺដូចគ្នាសម្រាប់គ្រប់ថ្នាក់ទាំងអស់។ </a:t>
            </a:r>
            <a:endParaRPr lang="en-US" sz="2000" dirty="0">
              <a:latin typeface="Khmer OS Siemreap" panose="02000500000000020004" pitchFamily="2" charset="77"/>
              <a:cs typeface="Khmer OS Siemreap" panose="02000500000000020004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4F732F-44E8-B8E6-1708-68C6D3A72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10566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641752D-E573-48E1-CF40-8024C9C53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52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2C876D0-EA1D-813C-6113-E8B1911A9A99}"/>
              </a:ext>
            </a:extLst>
          </p:cNvPr>
          <p:cNvSpPr txBox="1">
            <a:spLocks/>
          </p:cNvSpPr>
          <p:nvPr/>
        </p:nvSpPr>
        <p:spPr>
          <a:xfrm>
            <a:off x="457200" y="228600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m-KH" sz="4400" dirty="0">
                <a:latin typeface="Khmer OS Muol Light" panose="02000500000000020004" pitchFamily="2" charset="77"/>
                <a:cs typeface="Khmer OS Muol Light" panose="02000500000000020004" pitchFamily="2" charset="77"/>
              </a:rPr>
              <a:t>កម្រិតលំបាក និងកម្រិតញែក</a:t>
            </a:r>
            <a:endParaRPr lang="en-US" sz="4400" dirty="0">
              <a:latin typeface="Khmer OS Muol Light" panose="02000500000000020004" pitchFamily="2" charset="77"/>
              <a:cs typeface="Khmer OS Muol Light" panose="02000500000000020004" pitchFamily="2" charset="77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DB98147-8637-62F1-2E07-56A90AF069B8}"/>
              </a:ext>
            </a:extLst>
          </p:cNvPr>
          <p:cNvSpPr txBox="1">
            <a:spLocks/>
          </p:cNvSpPr>
          <p:nvPr/>
        </p:nvSpPr>
        <p:spPr>
          <a:xfrm>
            <a:off x="457200" y="360332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Baloo Bhai 2 SemiBold" panose="03080502040302020200" pitchFamily="66" charset="77"/>
                <a:cs typeface="Baloo Bhai 2 SemiBold" panose="03080502040302020200" pitchFamily="66" charset="77"/>
              </a:rPr>
              <a:t>Difficulty and Discrimination Index</a:t>
            </a:r>
          </a:p>
        </p:txBody>
      </p:sp>
    </p:spTree>
    <p:extLst>
      <p:ext uri="{BB962C8B-B14F-4D97-AF65-F5344CB8AC3E}">
        <p14:creationId xmlns:p14="http://schemas.microsoft.com/office/powerpoint/2010/main" val="638738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9C16CD-1840-FEC9-EA5A-F82A52CBB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811" y="616296"/>
            <a:ext cx="8229600" cy="1143000"/>
          </a:xfrm>
        </p:spPr>
        <p:txBody>
          <a:bodyPr/>
          <a:lstStyle/>
          <a:p>
            <a:r>
              <a:rPr lang="km-KH" sz="2800" dirty="0">
                <a:latin typeface="Khmer OS Muol Light" panose="02000500000000020004" pitchFamily="2" charset="77"/>
                <a:cs typeface="Khmer OS Muol Light" panose="02000500000000020004" pitchFamily="2" charset="77"/>
              </a:rPr>
              <a:t>តើអ្វីទៅជាសំណួរតេស្តល្អ</a:t>
            </a:r>
            <a:r>
              <a:rPr lang="en-US" sz="2800" dirty="0">
                <a:latin typeface="Khmer OS Muol Light" panose="02000500000000020004" pitchFamily="2" charset="77"/>
                <a:cs typeface="Khmer OS Muol Light" panose="02000500000000020004" pitchFamily="2" charset="77"/>
              </a:rPr>
              <a:t>?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70A0A87-9156-D588-5C56-D6B829E872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087" y="2503652"/>
            <a:ext cx="8371114" cy="3864489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km-KH" sz="2000" b="0" cap="all" dirty="0">
                <a:latin typeface="Khmer OS Siemreap" panose="02000500000000020004" pitchFamily="2" charset="77"/>
                <a:ea typeface="+mj-ea"/>
                <a:cs typeface="Khmer OS Siemreap" panose="02000500000000020004" pitchFamily="2" charset="77"/>
              </a:rPr>
              <a:t>សំណួរតេស្តដែលសមស្របនឹងសមត្ថភាពសិស្សដែលយើងចង់វាស់វែងពោលគឺ​</a:t>
            </a:r>
            <a:br>
              <a:rPr lang="km-KH" sz="2000" b="0" cap="all" dirty="0">
                <a:latin typeface="Khmer OS Siemreap" panose="02000500000000020004" pitchFamily="2" charset="77"/>
                <a:ea typeface="+mj-ea"/>
                <a:cs typeface="Khmer OS Siemreap" panose="02000500000000020004" pitchFamily="2" charset="77"/>
              </a:rPr>
            </a:br>
            <a:r>
              <a:rPr lang="km-KH" sz="2000" b="0" cap="all" dirty="0">
                <a:latin typeface="Khmer OS Siemreap" panose="02000500000000020004" pitchFamily="2" charset="77"/>
                <a:ea typeface="+mj-ea"/>
                <a:cs typeface="Khmer OS Siemreap" panose="02000500000000020004" pitchFamily="2" charset="77"/>
              </a:rPr>
              <a:t>ខ្លឹមសារនៃសំណួរ និងគោលបំណងនៃការវាយតម្លៃត្រូវមានលក្ខណៈស្របគ្នា ។</a:t>
            </a:r>
          </a:p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km-KH" sz="2000" cap="all" dirty="0">
                <a:latin typeface="Khmer OS Siemreap" panose="02000500000000020004" pitchFamily="2" charset="77"/>
                <a:ea typeface="+mj-ea"/>
                <a:cs typeface="Khmer OS Siemreap" panose="02000500000000020004" pitchFamily="2" charset="77"/>
              </a:rPr>
              <a:t>សំណួរត្រូវមានទម្រង់សំណួរច្បាស់លាស់ ដោយមិនស្រពិចស្រពិល។</a:t>
            </a:r>
          </a:p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km-KH" sz="2000" b="0" cap="all" dirty="0">
                <a:latin typeface="Khmer OS Siemreap" panose="02000500000000020004" pitchFamily="2" charset="77"/>
                <a:ea typeface="+mj-ea"/>
                <a:cs typeface="Khmer OS Siemreap" panose="02000500000000020004" pitchFamily="2" charset="77"/>
              </a:rPr>
              <a:t>សំណួរទាក់ទងបំណិនក្នុងការត្រិះរិះ វិភាគ បង្កើតថ្មី និងការវាយតម្លៃផ្សេងៗ ដោយមិនមែនតែជាសំណួររំលឹកការចងចាំ ឬអនុវត្តធម្មតានោះទេ។</a:t>
            </a:r>
          </a:p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km-KH" sz="2000" cap="all" dirty="0">
                <a:latin typeface="Khmer OS Siemreap" panose="02000500000000020004" pitchFamily="2" charset="77"/>
                <a:ea typeface="+mj-ea"/>
                <a:cs typeface="Khmer OS Siemreap" panose="02000500000000020004" pitchFamily="2" charset="77"/>
              </a:rPr>
              <a:t>ចំណុចគួរជៀសវាង៖ លក្ខណៈបញ្ឆោត កំប៉ិកកំប៉ុក ប្រើពាក្យដែលសិស្សក្នុងតំបន់ផ្សេងទៀតមិនអាចយល់ ឃ្លាឬប្រយោគវែង ស្មុគស្មាញ ចាកប្រធាន</a:t>
            </a:r>
            <a:r>
              <a:rPr lang="en-US" sz="2000" cap="all" dirty="0">
                <a:latin typeface="Khmer OS Siemreap" panose="02000500000000020004" pitchFamily="2" charset="77"/>
                <a:ea typeface="+mj-ea"/>
                <a:cs typeface="Khmer OS Siemreap" panose="02000500000000020004" pitchFamily="2" charset="77"/>
              </a:rPr>
              <a:t>…</a:t>
            </a:r>
            <a:endParaRPr lang="en-US" sz="2000" b="0" dirty="0">
              <a:latin typeface="Khmer OS Siemreap" panose="02000500000000020004" pitchFamily="2" charset="77"/>
              <a:cs typeface="Khmer OS Siemreap" panose="02000500000000020004" pitchFamily="2" charset="77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205B05-F333-75F9-6516-2CE920D22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48048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32134-EEEC-AF26-E70E-57D1B38BB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81" y="519312"/>
            <a:ext cx="8735437" cy="1143000"/>
          </a:xfrm>
        </p:spPr>
        <p:txBody>
          <a:bodyPr/>
          <a:lstStyle/>
          <a:p>
            <a:r>
              <a:rPr lang="km-KH" sz="3200" dirty="0">
                <a:latin typeface="Khmer OS Muol Light" panose="02000500000000020004" pitchFamily="2" charset="77"/>
                <a:cs typeface="Khmer OS Muol Light" panose="02000500000000020004" pitchFamily="2" charset="77"/>
              </a:rPr>
              <a:t>ការវិភាគសំណួរតេស្ត</a:t>
            </a:r>
            <a:endParaRPr lang="en-US" sz="3200" dirty="0">
              <a:latin typeface="Khmer OS Muol Light" panose="02000500000000020004" pitchFamily="2" charset="77"/>
              <a:cs typeface="Khmer OS Muol Light" panose="02000500000000020004" pitchFamily="2" charset="77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970CC6-4D92-DB35-95EB-59A679782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54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1AD2C60-7BB7-0841-4315-3FF52C8F72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087" y="2674423"/>
            <a:ext cx="8371114" cy="386448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ca-ES" altLang="en-US" sz="2400" cap="all" dirty="0" err="1">
                <a:solidFill>
                  <a:srgbClr val="0070C0"/>
                </a:solidFill>
                <a:latin typeface="Khmer OS Bokor" panose="02000500000000020004" pitchFamily="2" charset="77"/>
                <a:ea typeface="+mj-ea"/>
                <a:cs typeface="Khmer OS Bokor" panose="02000500000000020004" pitchFamily="2" charset="77"/>
              </a:rPr>
              <a:t>ការវិភាគសំណួរមួយ</a:t>
            </a:r>
            <a:r>
              <a:rPr lang="ca-ES" altLang="en-US" sz="2400" cap="all" dirty="0">
                <a:solidFill>
                  <a:srgbClr val="0070C0"/>
                </a:solidFill>
                <a:latin typeface="Khmer OS Bokor" panose="02000500000000020004" pitchFamily="2" charset="77"/>
                <a:ea typeface="+mj-ea"/>
                <a:cs typeface="Khmer OS Bokor" panose="02000500000000020004" pitchFamily="2" charset="77"/>
              </a:rPr>
              <a:t>  </a:t>
            </a:r>
            <a:r>
              <a:rPr lang="ca-ES" altLang="en-US" sz="2400" cap="all" dirty="0" err="1">
                <a:latin typeface="Khmer OS Siemreap" panose="02000500000000020004" pitchFamily="2" charset="77"/>
                <a:ea typeface="+mj-ea"/>
                <a:cs typeface="Khmer OS Siemreap" panose="02000500000000020004" pitchFamily="2" charset="77"/>
              </a:rPr>
              <a:t>គឺជាវិធីសាស្ត្រជាច្រើន</a:t>
            </a:r>
            <a:r>
              <a:rPr lang="ca-ES" altLang="en-US" sz="2400" cap="all" dirty="0">
                <a:latin typeface="Khmer OS Siemreap" panose="02000500000000020004" pitchFamily="2" charset="77"/>
                <a:ea typeface="+mj-ea"/>
                <a:cs typeface="Khmer OS Siemreap" panose="02000500000000020004" pitchFamily="2" charset="77"/>
              </a:rPr>
              <a:t> </a:t>
            </a:r>
            <a:r>
              <a:rPr lang="ca-ES" altLang="en-US" sz="2400" cap="all" dirty="0" err="1">
                <a:latin typeface="Khmer OS Siemreap" panose="02000500000000020004" pitchFamily="2" charset="77"/>
                <a:ea typeface="+mj-ea"/>
                <a:cs typeface="Khmer OS Siemreap" panose="02000500000000020004" pitchFamily="2" charset="77"/>
              </a:rPr>
              <a:t>ដែលយើងចង់ស្វែងរកថា</a:t>
            </a:r>
            <a:r>
              <a:rPr lang="km-KH" altLang="en-US" sz="2400" cap="all" dirty="0">
                <a:latin typeface="Khmer OS Siemreap" panose="02000500000000020004" pitchFamily="2" charset="77"/>
                <a:ea typeface="+mj-ea"/>
                <a:cs typeface="Khmer OS Siemreap" panose="02000500000000020004" pitchFamily="2" charset="77"/>
              </a:rPr>
              <a:t> ប្រសិទ្ធិភាពរបស់សំណួរក្នុងតេស្តន៍នោះអាចទទួលយកបាន ឬមិនអាចទទួលយកបានក្នុងការវាយតម្លៃសំណួរ។</a:t>
            </a:r>
            <a:endParaRPr lang="en-US" altLang="en-US" sz="2400" cap="all" dirty="0">
              <a:latin typeface="Khmer OS Siemreap" panose="02000500000000020004" pitchFamily="2" charset="77"/>
              <a:ea typeface="+mj-ea"/>
              <a:cs typeface="Khmer OS Siemreap" panose="02000500000000020004" pitchFamily="2" charset="77"/>
            </a:endParaRPr>
          </a:p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endParaRPr lang="en-US" sz="2400" b="0" dirty="0">
              <a:latin typeface="Khmer OS Siemreap" panose="02000500000000020004" pitchFamily="2" charset="77"/>
              <a:cs typeface="Khmer OS Siemreap" panose="0200050000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4388623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32134-EEEC-AF26-E70E-57D1B38BB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937" y="834998"/>
            <a:ext cx="8735437" cy="1143000"/>
          </a:xfrm>
        </p:spPr>
        <p:txBody>
          <a:bodyPr/>
          <a:lstStyle/>
          <a:p>
            <a:r>
              <a:rPr lang="km-KH" altLang="en-US" sz="2800" dirty="0">
                <a:latin typeface="Khmer OS Muol Light" panose="02000500000000020004" pitchFamily="2" charset="77"/>
                <a:cs typeface="Khmer OS Muol Light" panose="02000500000000020004" pitchFamily="2" charset="77"/>
              </a:rPr>
              <a:t>ហេតុអ្វីត្រូវធ្វើការវិភាគសំណួរនីមួយក្នុងតេស្តន៍?</a:t>
            </a:r>
            <a:br>
              <a:rPr lang="km-KH" altLang="en-US" sz="2800" dirty="0">
                <a:latin typeface="Khmer OS Muol Light" panose="02000500000000020004" pitchFamily="2" charset="77"/>
                <a:cs typeface="Khmer OS Muol Light" panose="02000500000000020004" pitchFamily="2" charset="77"/>
              </a:rPr>
            </a:br>
            <a:br>
              <a:rPr lang="en-US" altLang="en-US" sz="2800" dirty="0">
                <a:latin typeface="Khmer OS Muol Light" panose="02000500000000020004" pitchFamily="2" charset="77"/>
                <a:cs typeface="Khmer OS Muol Light" panose="02000500000000020004" pitchFamily="2" charset="77"/>
              </a:rPr>
            </a:br>
            <a:endParaRPr lang="en-US" sz="2800" dirty="0">
              <a:latin typeface="Khmer OS Muol Light" panose="02000500000000020004" pitchFamily="2" charset="77"/>
              <a:cs typeface="Khmer OS Muol Light" panose="02000500000000020004" pitchFamily="2" charset="77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970CC6-4D92-DB35-95EB-59A679782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55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5785C0F-F9FA-AF09-9E13-F0754E5840CA}"/>
              </a:ext>
            </a:extLst>
          </p:cNvPr>
          <p:cNvSpPr txBox="1">
            <a:spLocks/>
          </p:cNvSpPr>
          <p:nvPr/>
        </p:nvSpPr>
        <p:spPr>
          <a:xfrm>
            <a:off x="304800" y="304800"/>
            <a:ext cx="86106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en-US" altLang="en-US" sz="2400" dirty="0">
              <a:solidFill>
                <a:srgbClr val="FFC000"/>
              </a:solidFill>
            </a:endParaRPr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6A5D0873-2881-F288-26A6-8666433C4852}"/>
              </a:ext>
            </a:extLst>
          </p:cNvPr>
          <p:cNvSpPr txBox="1">
            <a:spLocks/>
          </p:cNvSpPr>
          <p:nvPr/>
        </p:nvSpPr>
        <p:spPr>
          <a:xfrm>
            <a:off x="3613312" y="2301368"/>
            <a:ext cx="5432713" cy="511968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km-KH" altLang="en-US" sz="1800" dirty="0">
                <a:solidFill>
                  <a:schemeClr val="tx2"/>
                </a:solidFill>
                <a:latin typeface="Khmer OS Siemreap" panose="02000500000000020004" pitchFamily="2" charset="77"/>
                <a:cs typeface="Khmer OS Siemreap" panose="02000500000000020004" pitchFamily="2" charset="77"/>
              </a:rPr>
              <a:t>អនុញ្ញាតអោយគ្រូបង្រៀនដឹងថាការរៀបចំសំណួរក្នុងតេស្តបានត្រឹមត្រូវ ឬមិនត្រឹមត្រូវ</a:t>
            </a:r>
          </a:p>
          <a:p>
            <a:pPr>
              <a:lnSpc>
                <a:spcPct val="150000"/>
              </a:lnSpc>
            </a:pPr>
            <a:r>
              <a:rPr lang="km-KH" altLang="en-US" sz="1800" dirty="0">
                <a:solidFill>
                  <a:schemeClr val="tx2"/>
                </a:solidFill>
                <a:latin typeface="Khmer OS Siemreap" panose="02000500000000020004" pitchFamily="2" charset="77"/>
                <a:cs typeface="Khmer OS Siemreap" panose="02000500000000020004" pitchFamily="2" charset="77"/>
              </a:rPr>
              <a:t>អនុញ្ញាតអោយគ្រូបង្រៀនមានការកែសម្រួលសំណួរតេស្តអោយកាន់តែល្អប្រសើរជាងមុនក្នុងការបង្កើតសំណួរក្នុងតេស្ត </a:t>
            </a:r>
            <a:endParaRPr lang="en-US" altLang="en-US" sz="1800" dirty="0">
              <a:solidFill>
                <a:schemeClr val="tx2"/>
              </a:solidFill>
              <a:latin typeface="Khmer OS Siemreap" panose="02000500000000020004" pitchFamily="2" charset="77"/>
              <a:cs typeface="Khmer OS Siemreap" panose="02000500000000020004" pitchFamily="2" charset="77"/>
            </a:endParaRPr>
          </a:p>
          <a:p>
            <a:pPr>
              <a:lnSpc>
                <a:spcPct val="150000"/>
              </a:lnSpc>
            </a:pPr>
            <a:r>
              <a:rPr lang="ca-ES" altLang="en-US" sz="1800" dirty="0" err="1">
                <a:solidFill>
                  <a:schemeClr val="tx2"/>
                </a:solidFill>
                <a:latin typeface="Khmer OS Siemreap" panose="02000500000000020004" pitchFamily="2" charset="77"/>
                <a:cs typeface="Khmer OS Siemreap" panose="02000500000000020004" pitchFamily="2" charset="77"/>
              </a:rPr>
              <a:t>បង្ហាញនូវ</a:t>
            </a:r>
            <a:r>
              <a:rPr lang="km-KH" altLang="en-US" sz="1800" dirty="0">
                <a:solidFill>
                  <a:schemeClr val="tx2"/>
                </a:solidFill>
                <a:latin typeface="Khmer OS Siemreap" panose="02000500000000020004" pitchFamily="2" charset="77"/>
                <a:cs typeface="Khmer OS Siemreap" panose="02000500000000020004" pitchFamily="2" charset="77"/>
              </a:rPr>
              <a:t>កម្រិតលំបាក</a:t>
            </a:r>
            <a:r>
              <a:rPr lang="ca-ES" altLang="en-US" sz="1800" dirty="0">
                <a:solidFill>
                  <a:schemeClr val="tx2"/>
                </a:solidFill>
                <a:latin typeface="Khmer OS Siemreap" panose="02000500000000020004" pitchFamily="2" charset="77"/>
                <a:cs typeface="Khmer OS Siemreap" panose="02000500000000020004" pitchFamily="2" charset="77"/>
              </a:rPr>
              <a:t> </a:t>
            </a:r>
            <a:r>
              <a:rPr lang="ca-ES" altLang="en-US" sz="1800" dirty="0" err="1">
                <a:solidFill>
                  <a:schemeClr val="tx2"/>
                </a:solidFill>
                <a:latin typeface="Khmer OS Siemreap" panose="02000500000000020004" pitchFamily="2" charset="77"/>
                <a:cs typeface="Khmer OS Siemreap" panose="02000500000000020004" pitchFamily="2" charset="77"/>
              </a:rPr>
              <a:t>និងសមត្ថភាពញែកសំណួរ</a:t>
            </a:r>
            <a:r>
              <a:rPr lang="ca-ES" altLang="en-US" sz="1800" dirty="0">
                <a:solidFill>
                  <a:schemeClr val="tx2"/>
                </a:solidFill>
                <a:latin typeface="Khmer OS Siemreap" panose="02000500000000020004" pitchFamily="2" charset="77"/>
                <a:cs typeface="Khmer OS Siemreap" panose="02000500000000020004" pitchFamily="2" charset="77"/>
              </a:rPr>
              <a:t> </a:t>
            </a:r>
            <a:r>
              <a:rPr lang="ca-ES" altLang="en-US" sz="1800" dirty="0" err="1">
                <a:solidFill>
                  <a:schemeClr val="tx2"/>
                </a:solidFill>
                <a:latin typeface="Khmer OS Siemreap" panose="02000500000000020004" pitchFamily="2" charset="77"/>
                <a:cs typeface="Khmer OS Siemreap" panose="02000500000000020004" pitchFamily="2" charset="77"/>
              </a:rPr>
              <a:t>ក៏ដូចជាប្រសិទ្ធិភាពនៃភាពខុសប្លែកគ្នារបស់សំណួរនីមួយ</a:t>
            </a:r>
            <a:r>
              <a:rPr lang="ca-ES" altLang="en-US" sz="1800" dirty="0">
                <a:solidFill>
                  <a:schemeClr val="tx2"/>
                </a:solidFill>
                <a:latin typeface="Khmer OS Siemreap" panose="02000500000000020004" pitchFamily="2" charset="77"/>
                <a:cs typeface="Khmer OS Siemreap" panose="02000500000000020004" pitchFamily="2" charset="77"/>
              </a:rPr>
              <a:t>ៗ</a:t>
            </a:r>
            <a:endParaRPr lang="km-KH" altLang="en-US" sz="2000" b="1" dirty="0">
              <a:solidFill>
                <a:srgbClr val="FF0000"/>
              </a:solidFill>
              <a:latin typeface="Khmer OS Siemreap" panose="02000500000000020004" pitchFamily="2" charset="77"/>
              <a:cs typeface="Khmer OS Siemreap" panose="02000500000000020004" pitchFamily="2" charset="77"/>
            </a:endParaRPr>
          </a:p>
          <a:p>
            <a:pPr>
              <a:lnSpc>
                <a:spcPct val="150000"/>
              </a:lnSpc>
            </a:pPr>
            <a:r>
              <a:rPr lang="km-KH" altLang="en-US" sz="1800" dirty="0">
                <a:solidFill>
                  <a:schemeClr val="tx2"/>
                </a:solidFill>
                <a:latin typeface="Khmer OS Siemreap" panose="02000500000000020004" pitchFamily="2" charset="77"/>
                <a:cs typeface="Khmer OS Siemreap" panose="02000500000000020004" pitchFamily="2" charset="77"/>
              </a:rPr>
              <a:t>ផ្តល់ពត៌មានក្នុងការបង្កើតធនាគារសំណួរ</a:t>
            </a:r>
            <a:r>
              <a:rPr lang="en-US" altLang="en-US" sz="1800" dirty="0">
                <a:solidFill>
                  <a:schemeClr val="tx2"/>
                </a:solidFill>
                <a:latin typeface="Khmer OS Siemreap" panose="02000500000000020004" pitchFamily="2" charset="77"/>
                <a:cs typeface="Khmer OS Siemreap" panose="02000500000000020004" pitchFamily="2" charset="77"/>
              </a:rPr>
              <a:t> </a:t>
            </a:r>
            <a:r>
              <a:rPr lang="en-US" altLang="en-US" sz="1600" b="1" dirty="0">
                <a:solidFill>
                  <a:srgbClr val="FF6600"/>
                </a:solidFill>
                <a:latin typeface="Khmer OS Siemreap" panose="02000500000000020004" pitchFamily="2" charset="77"/>
                <a:cs typeface="Khmer OS Siemreap" panose="02000500000000020004" pitchFamily="2" charset="77"/>
              </a:rPr>
              <a:t>Question Bank</a:t>
            </a:r>
            <a:endParaRPr lang="en-US" altLang="en-US" sz="1800" b="1" dirty="0">
              <a:solidFill>
                <a:srgbClr val="FF6600"/>
              </a:solidFill>
              <a:latin typeface="Khmer OS Siemreap" panose="02000500000000020004" pitchFamily="2" charset="77"/>
              <a:cs typeface="Khmer OS Siemreap" panose="02000500000000020004" pitchFamily="2" charset="77"/>
            </a:endParaRPr>
          </a:p>
          <a:p>
            <a:pPr>
              <a:lnSpc>
                <a:spcPct val="150000"/>
              </a:lnSpc>
            </a:pPr>
            <a:endParaRPr lang="en-US" altLang="en-US" sz="2000" b="1" dirty="0">
              <a:solidFill>
                <a:srgbClr val="FF6600"/>
              </a:solidFill>
              <a:latin typeface="Khmer OS Siemreap" panose="02000500000000020004" pitchFamily="2" charset="77"/>
              <a:cs typeface="Khmer OS Siemreap" panose="02000500000000020004" pitchFamily="2" charset="77"/>
            </a:endParaRPr>
          </a:p>
        </p:txBody>
      </p:sp>
      <p:pic>
        <p:nvPicPr>
          <p:cNvPr id="13" name="Picture 12" descr="A person wearing a mask and writing on a piece of paper&#10;&#10;Description automatically generated with medium confidence">
            <a:extLst>
              <a:ext uri="{FF2B5EF4-FFF2-40B4-BE49-F238E27FC236}">
                <a16:creationId xmlns:a16="http://schemas.microsoft.com/office/drawing/2014/main" id="{9547F64A-927E-51DB-481B-E9BD57B1A4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65" b="4445"/>
          <a:stretch/>
        </p:blipFill>
        <p:spPr>
          <a:xfrm>
            <a:off x="304800" y="2656114"/>
            <a:ext cx="3124197" cy="33668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7472512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32134-EEEC-AF26-E70E-57D1B38BB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963" y="1215998"/>
            <a:ext cx="8735437" cy="11430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m-KH" altLang="en-US" sz="2800" dirty="0">
                <a:latin typeface="Khmer OS Muol Light" panose="02000500000000020004" pitchFamily="2" charset="77"/>
                <a:cs typeface="Khmer OS Muol Light" panose="02000500000000020004" pitchFamily="2" charset="77"/>
              </a:rPr>
              <a:t>តើប្រភេទពត៌មានអ្វីដែលការវិភាគសំណួរ</a:t>
            </a:r>
            <a:br>
              <a:rPr lang="en-US" altLang="en-US" sz="2800" dirty="0">
                <a:latin typeface="Khmer OS Muol Light" panose="02000500000000020004" pitchFamily="2" charset="77"/>
                <a:cs typeface="Khmer OS Muol Light" panose="02000500000000020004" pitchFamily="2" charset="77"/>
              </a:rPr>
            </a:br>
            <a:r>
              <a:rPr lang="km-KH" altLang="en-US" sz="2800" dirty="0">
                <a:latin typeface="Khmer OS Muol Light" panose="02000500000000020004" pitchFamily="2" charset="77"/>
                <a:cs typeface="Khmer OS Muol Light" panose="02000500000000020004" pitchFamily="2" charset="77"/>
              </a:rPr>
              <a:t>នឹងអាចរកឃើញ?</a:t>
            </a:r>
            <a:br>
              <a:rPr lang="km-KH" altLang="en-US" sz="2800" dirty="0">
                <a:latin typeface="Khmer OS Muol Light" panose="02000500000000020004" pitchFamily="2" charset="77"/>
                <a:cs typeface="Khmer OS Muol Light" panose="02000500000000020004" pitchFamily="2" charset="77"/>
              </a:rPr>
            </a:br>
            <a:br>
              <a:rPr lang="en-US" altLang="en-US" sz="2800" dirty="0">
                <a:latin typeface="Khmer OS Muol Light" panose="02000500000000020004" pitchFamily="2" charset="77"/>
                <a:cs typeface="Khmer OS Muol Light" panose="02000500000000020004" pitchFamily="2" charset="77"/>
              </a:rPr>
            </a:br>
            <a:endParaRPr lang="en-US" sz="2800" dirty="0">
              <a:latin typeface="Khmer OS Muol Light" panose="02000500000000020004" pitchFamily="2" charset="77"/>
              <a:cs typeface="Khmer OS Muol Light" panose="02000500000000020004" pitchFamily="2" charset="77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970CC6-4D92-DB35-95EB-59A679782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56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5785C0F-F9FA-AF09-9E13-F0754E5840CA}"/>
              </a:ext>
            </a:extLst>
          </p:cNvPr>
          <p:cNvSpPr txBox="1">
            <a:spLocks/>
          </p:cNvSpPr>
          <p:nvPr/>
        </p:nvSpPr>
        <p:spPr>
          <a:xfrm>
            <a:off x="304800" y="304800"/>
            <a:ext cx="86106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en-US" altLang="en-US" sz="2400" dirty="0">
              <a:solidFill>
                <a:srgbClr val="FFC000"/>
              </a:solidFill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451B310-818D-0866-FA71-1F41DD4022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592107"/>
            <a:ext cx="8686800" cy="4800600"/>
          </a:xfrm>
        </p:spPr>
        <p:txBody>
          <a:bodyPr/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km-KH" altLang="en-US" sz="2000" dirty="0">
                <a:latin typeface="Khmer OS Siemreap" panose="02000500000000020004" pitchFamily="2" charset="77"/>
                <a:cs typeface="Khmer OS Siemreap" panose="02000500000000020004" pitchFamily="2" charset="77"/>
              </a:rPr>
              <a:t>ផ្តល់ពត៌មានអំពីភាពលំបាកក្នុងសំណួរ</a:t>
            </a:r>
            <a:r>
              <a:rPr lang="en-US" altLang="en-US" dirty="0">
                <a:latin typeface="Khmer OS Siemreap" panose="02000500000000020004" pitchFamily="2" charset="77"/>
                <a:cs typeface="Khmer OS Siemreap" panose="02000500000000020004" pitchFamily="2" charset="77"/>
              </a:rPr>
              <a:t> </a:t>
            </a:r>
            <a:r>
              <a:rPr lang="en-US" altLang="en-US" sz="2000" dirty="0">
                <a:latin typeface="Khmer OS Siemreap" panose="02000500000000020004" pitchFamily="2" charset="77"/>
                <a:cs typeface="Khmer OS Siemreap" panose="02000500000000020004" pitchFamily="2" charset="77"/>
              </a:rPr>
              <a:t>(</a:t>
            </a:r>
            <a:r>
              <a:rPr lang="en-US" altLang="en-US" sz="2000" b="1" dirty="0">
                <a:solidFill>
                  <a:srgbClr val="FF6600"/>
                </a:solidFill>
                <a:latin typeface="Khmer OS Siemreap" panose="02000500000000020004" pitchFamily="2" charset="77"/>
                <a:cs typeface="Khmer OS Siemreap" panose="02000500000000020004" pitchFamily="2" charset="77"/>
              </a:rPr>
              <a:t>Difficulty</a:t>
            </a:r>
            <a:r>
              <a:rPr lang="en-US" altLang="en-US" sz="2000" dirty="0">
                <a:latin typeface="Khmer OS Siemreap" panose="02000500000000020004" pitchFamily="2" charset="77"/>
                <a:cs typeface="Khmer OS Siemreap" panose="02000500000000020004" pitchFamily="2" charset="77"/>
              </a:rPr>
              <a:t> of a question)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km-KH" altLang="en-US" sz="2000" dirty="0">
                <a:latin typeface="Khmer OS Siemreap" panose="02000500000000020004" pitchFamily="2" charset="77"/>
                <a:cs typeface="Khmer OS Siemreap" panose="02000500000000020004" pitchFamily="2" charset="77"/>
              </a:rPr>
              <a:t>ផ្តល់ពត៌មានពីសមត្ថភាពសំណួរញែកសិស្សខ្សោយ និងសិស្សខ្លាំងក្នុងសំណួរ</a:t>
            </a:r>
            <a:r>
              <a:rPr lang="en-US" altLang="en-US" sz="2000" dirty="0">
                <a:latin typeface="Khmer OS Siemreap" panose="02000500000000020004" pitchFamily="2" charset="77"/>
                <a:cs typeface="Khmer OS Siemreap" panose="02000500000000020004" pitchFamily="2" charset="77"/>
              </a:rPr>
              <a:t>(</a:t>
            </a:r>
            <a:r>
              <a:rPr lang="en-US" altLang="en-US" sz="2400" b="1" dirty="0">
                <a:solidFill>
                  <a:srgbClr val="FF6600"/>
                </a:solidFill>
                <a:latin typeface="Khmer OS Siemreap" panose="02000500000000020004" pitchFamily="2" charset="77"/>
                <a:cs typeface="Khmer OS Siemreap" panose="02000500000000020004" pitchFamily="2" charset="77"/>
              </a:rPr>
              <a:t>Discriminating</a:t>
            </a:r>
            <a:r>
              <a:rPr lang="en-US" altLang="en-US" sz="2400" dirty="0">
                <a:latin typeface="Khmer OS Siemreap" panose="02000500000000020004" pitchFamily="2" charset="77"/>
                <a:cs typeface="Khmer OS Siemreap" panose="02000500000000020004" pitchFamily="2" charset="77"/>
              </a:rPr>
              <a:t> power of a question)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km-KH" altLang="en-US" sz="2000" dirty="0">
                <a:latin typeface="Khmer OS Siemreap" panose="02000500000000020004" pitchFamily="2" charset="77"/>
                <a:cs typeface="Khmer OS Siemreap" panose="02000500000000020004" pitchFamily="2" charset="77"/>
              </a:rPr>
              <a:t>ផ្តល់ពត៌មានអំពីវិធីដែលកូនសិស្សឆ្លើយតបក្នុងសំណួរ</a:t>
            </a:r>
            <a:r>
              <a:rPr lang="en-US" altLang="en-US" dirty="0">
                <a:latin typeface="Khmer OS Siemreap" panose="02000500000000020004" pitchFamily="2" charset="77"/>
                <a:cs typeface="Khmer OS Siemreap" panose="02000500000000020004" pitchFamily="2" charset="77"/>
              </a:rPr>
              <a:t> </a:t>
            </a:r>
            <a:r>
              <a:rPr lang="en-US" altLang="en-US" sz="2000" dirty="0">
                <a:latin typeface="Khmer OS Siemreap" panose="02000500000000020004" pitchFamily="2" charset="77"/>
                <a:cs typeface="Khmer OS Siemreap" panose="02000500000000020004" pitchFamily="2" charset="77"/>
              </a:rPr>
              <a:t>(</a:t>
            </a:r>
            <a:r>
              <a:rPr lang="en-US" altLang="en-US" sz="2400" b="1" dirty="0">
                <a:solidFill>
                  <a:srgbClr val="FF6600"/>
                </a:solidFill>
                <a:latin typeface="Khmer OS Siemreap" panose="02000500000000020004" pitchFamily="2" charset="77"/>
                <a:cs typeface="Khmer OS Siemreap" panose="02000500000000020004" pitchFamily="2" charset="77"/>
              </a:rPr>
              <a:t>Pattern of Responding</a:t>
            </a:r>
            <a:r>
              <a:rPr lang="en-US" altLang="en-US" sz="2400" dirty="0">
                <a:latin typeface="Khmer OS Siemreap" panose="02000500000000020004" pitchFamily="2" charset="77"/>
                <a:cs typeface="Khmer OS Siemreap" panose="02000500000000020004" pitchFamily="2" charset="77"/>
              </a:rPr>
              <a:t> in the question)</a:t>
            </a:r>
          </a:p>
        </p:txBody>
      </p:sp>
    </p:spTree>
    <p:extLst>
      <p:ext uri="{BB962C8B-B14F-4D97-AF65-F5344CB8AC3E}">
        <p14:creationId xmlns:p14="http://schemas.microsoft.com/office/powerpoint/2010/main" val="1288373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32134-EEEC-AF26-E70E-57D1B38BB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963" y="1215998"/>
            <a:ext cx="8735437" cy="11430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m-KH" altLang="en-US" sz="2800" dirty="0">
                <a:latin typeface="Khmer OS Muol Light" panose="02000500000000020004" pitchFamily="2" charset="77"/>
                <a:cs typeface="Khmer OS Muol Light" panose="02000500000000020004" pitchFamily="2" charset="77"/>
              </a:rPr>
              <a:t>ភាពលំបាក និងការញែក</a:t>
            </a:r>
            <a:br>
              <a:rPr lang="km-KH" altLang="en-US" sz="2800" dirty="0">
                <a:latin typeface="Khmer OS Muol Light" panose="02000500000000020004" pitchFamily="2" charset="77"/>
                <a:cs typeface="Khmer OS Muol Light" panose="02000500000000020004" pitchFamily="2" charset="77"/>
              </a:rPr>
            </a:br>
            <a:r>
              <a:rPr lang="en-US" altLang="en-US" sz="2800" dirty="0">
                <a:latin typeface="Baloo Bhai 2" panose="03080502040302020200" pitchFamily="66" charset="77"/>
                <a:cs typeface="Baloo Bhai 2" panose="03080502040302020200" pitchFamily="66" charset="77"/>
              </a:rPr>
              <a:t>Difficulty and Discrimination</a:t>
            </a:r>
            <a:br>
              <a:rPr lang="km-KH" altLang="en-US" sz="2800" dirty="0">
                <a:latin typeface="Khmer OS Muol Light" panose="02000500000000020004" pitchFamily="2" charset="77"/>
                <a:cs typeface="Khmer OS Muol Light" panose="02000500000000020004" pitchFamily="2" charset="77"/>
              </a:rPr>
            </a:br>
            <a:br>
              <a:rPr lang="en-US" altLang="en-US" sz="2800" dirty="0">
                <a:latin typeface="Khmer OS Muol Light" panose="02000500000000020004" pitchFamily="2" charset="77"/>
                <a:cs typeface="Khmer OS Muol Light" panose="02000500000000020004" pitchFamily="2" charset="77"/>
              </a:rPr>
            </a:br>
            <a:endParaRPr lang="en-US" sz="2800" dirty="0">
              <a:latin typeface="Khmer OS Muol Light" panose="02000500000000020004" pitchFamily="2" charset="77"/>
              <a:cs typeface="Khmer OS Muol Light" panose="02000500000000020004" pitchFamily="2" charset="77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970CC6-4D92-DB35-95EB-59A679782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57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5785C0F-F9FA-AF09-9E13-F0754E5840CA}"/>
              </a:ext>
            </a:extLst>
          </p:cNvPr>
          <p:cNvSpPr txBox="1">
            <a:spLocks/>
          </p:cNvSpPr>
          <p:nvPr/>
        </p:nvSpPr>
        <p:spPr>
          <a:xfrm>
            <a:off x="304800" y="304800"/>
            <a:ext cx="86106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en-US" altLang="en-US" sz="2400" dirty="0">
              <a:solidFill>
                <a:srgbClr val="FFC000"/>
              </a:solidFill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9D8964FA-B8DE-9833-2A49-89C77FE721AB}"/>
              </a:ext>
            </a:extLst>
          </p:cNvPr>
          <p:cNvSpPr txBox="1">
            <a:spLocks noChangeArrowheads="1"/>
          </p:cNvSpPr>
          <p:nvPr/>
        </p:nvSpPr>
        <p:spPr>
          <a:xfrm>
            <a:off x="266700" y="2511398"/>
            <a:ext cx="8686800" cy="453072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km-KH" altLang="en-US" sz="2400" dirty="0">
                <a:solidFill>
                  <a:srgbClr val="863204"/>
                </a:solidFill>
                <a:latin typeface="Khmer OS Siemreap" panose="02000500000000020004" pitchFamily="2" charset="77"/>
                <a:cs typeface="Khmer OS Siemreap" panose="02000500000000020004" pitchFamily="2" charset="77"/>
              </a:rPr>
              <a:t>សន្ទស្សន៍លំបាក </a:t>
            </a:r>
            <a:r>
              <a:rPr lang="en-US" altLang="en-US" sz="2400" dirty="0">
                <a:solidFill>
                  <a:srgbClr val="863204"/>
                </a:solidFill>
                <a:latin typeface="Khmer OS Siemreap" panose="02000500000000020004" pitchFamily="2" charset="77"/>
                <a:cs typeface="Khmer OS Siemreap" panose="02000500000000020004" pitchFamily="2" charset="77"/>
              </a:rPr>
              <a:t>Difficulty Index: </a:t>
            </a:r>
          </a:p>
          <a:p>
            <a:pPr>
              <a:lnSpc>
                <a:spcPct val="150000"/>
              </a:lnSpc>
              <a:buFont typeface="Wingdings" pitchFamily="2" charset="2"/>
              <a:buNone/>
            </a:pPr>
            <a:r>
              <a:rPr lang="en-US" alt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Khmer OS Siemreap" panose="02000500000000020004" pitchFamily="2" charset="77"/>
                <a:cs typeface="Khmer OS Siemreap" panose="02000500000000020004" pitchFamily="2" charset="77"/>
              </a:rPr>
              <a:t>- </a:t>
            </a:r>
            <a:r>
              <a:rPr lang="km-KH" altLang="en-US" sz="2400" dirty="0">
                <a:latin typeface="Khmer OS Siemreap" panose="02000500000000020004" pitchFamily="2" charset="77"/>
                <a:cs typeface="Khmer OS Siemreap" panose="02000500000000020004" pitchFamily="2" charset="77"/>
              </a:rPr>
              <a:t>អាចដឹងពីភាគរយនៃសិស្សដែលឆ្លើយសំណួរត្រូវ។</a:t>
            </a:r>
            <a:r>
              <a:rPr lang="en-US" altLang="en-US" sz="2400" dirty="0">
                <a:latin typeface="Khmer OS Siemreap" panose="02000500000000020004" pitchFamily="2" charset="77"/>
                <a:cs typeface="Khmer OS Siemreap" panose="02000500000000020004" pitchFamily="2" charset="77"/>
              </a:rPr>
              <a:t> 	</a:t>
            </a:r>
            <a:endParaRPr lang="km-KH" altLang="en-US" sz="2400" dirty="0">
              <a:latin typeface="Khmer OS Siemreap" panose="02000500000000020004" pitchFamily="2" charset="77"/>
              <a:cs typeface="Khmer OS Siemreap" panose="02000500000000020004" pitchFamily="2" charset="77"/>
            </a:endParaRPr>
          </a:p>
          <a:p>
            <a:pPr>
              <a:lnSpc>
                <a:spcPct val="150000"/>
              </a:lnSpc>
              <a:buFont typeface="Wingdings" pitchFamily="2" charset="2"/>
              <a:buNone/>
            </a:pPr>
            <a:r>
              <a:rPr lang="en-US" altLang="en-US" sz="2400" dirty="0">
                <a:latin typeface="Khmer OS Siemreap" panose="02000500000000020004" pitchFamily="2" charset="77"/>
                <a:cs typeface="Khmer OS Siemreap" panose="02000500000000020004" pitchFamily="2" charset="77"/>
              </a:rPr>
              <a:t>-</a:t>
            </a:r>
            <a:r>
              <a:rPr lang="km-KH" altLang="en-US" sz="2400" dirty="0">
                <a:latin typeface="Khmer OS Siemreap" panose="02000500000000020004" pitchFamily="2" charset="77"/>
                <a:cs typeface="Khmer OS Siemreap" panose="02000500000000020004" pitchFamily="2" charset="77"/>
              </a:rPr>
              <a:t> អាចឆ្លុះបញ្ជាំងថាសំណួរនោះ </a:t>
            </a:r>
            <a:r>
              <a:rPr lang="km-KH" altLang="en-US" sz="2400" b="1" dirty="0">
                <a:solidFill>
                  <a:srgbClr val="FFC000"/>
                </a:solidFill>
                <a:latin typeface="Khmer OS Siemreap" panose="02000500000000020004" pitchFamily="2" charset="77"/>
                <a:cs typeface="Khmer OS Siemreap" panose="02000500000000020004" pitchFamily="2" charset="77"/>
              </a:rPr>
              <a:t>មាន</a:t>
            </a:r>
            <a:r>
              <a:rPr lang="en-US" altLang="en-US" sz="2400" b="1" dirty="0">
                <a:solidFill>
                  <a:srgbClr val="FFC000"/>
                </a:solidFill>
                <a:latin typeface="Khmer OS Siemreap" panose="02000500000000020004" pitchFamily="2" charset="77"/>
                <a:cs typeface="Khmer OS Siemreap" panose="02000500000000020004" pitchFamily="2" charset="77"/>
              </a:rPr>
              <a:t> </a:t>
            </a:r>
            <a:r>
              <a:rPr lang="km-KH" altLang="en-US" sz="2400" dirty="0">
                <a:latin typeface="Khmer OS Siemreap" panose="02000500000000020004" pitchFamily="2" charset="77"/>
                <a:cs typeface="Khmer OS Siemreap" panose="02000500000000020004" pitchFamily="2" charset="77"/>
              </a:rPr>
              <a:t>ភាពពិបាក និងស្រួលយ៉ាងណា...</a:t>
            </a:r>
            <a:endParaRPr lang="en-US" altLang="en-US" sz="2400" dirty="0">
              <a:latin typeface="Khmer OS Siemreap" panose="02000500000000020004" pitchFamily="2" charset="77"/>
              <a:cs typeface="Khmer OS Siemreap" panose="02000500000000020004" pitchFamily="2" charset="77"/>
            </a:endParaRPr>
          </a:p>
          <a:p>
            <a:pPr>
              <a:buFont typeface="Wingdings" pitchFamily="2" charset="2"/>
              <a:buNone/>
            </a:pPr>
            <a:endParaRPr lang="en-US" altLang="en-US" sz="2000" dirty="0">
              <a:latin typeface="Khmer OS Siemreap" panose="02000500000000020004" pitchFamily="2" charset="77"/>
              <a:cs typeface="Khmer OS Siemreap" panose="02000500000000020004" pitchFamily="2" charset="77"/>
            </a:endParaRPr>
          </a:p>
          <a:p>
            <a:pPr>
              <a:buFont typeface="Wingdings" pitchFamily="2" charset="2"/>
              <a:buChar char="Ø"/>
            </a:pPr>
            <a:r>
              <a:rPr lang="km-KH" altLang="en-US" sz="2400" dirty="0">
                <a:solidFill>
                  <a:srgbClr val="863204"/>
                </a:solidFill>
                <a:latin typeface="Khmer OS Siemreap" panose="02000500000000020004" pitchFamily="2" charset="77"/>
                <a:cs typeface="Khmer OS Siemreap" panose="02000500000000020004" pitchFamily="2" charset="77"/>
              </a:rPr>
              <a:t>សន្ទស្សន៍ញែក </a:t>
            </a:r>
            <a:r>
              <a:rPr lang="en-US" altLang="en-US" sz="2400" dirty="0">
                <a:solidFill>
                  <a:srgbClr val="863204"/>
                </a:solidFill>
                <a:latin typeface="Khmer OS Siemreap" panose="02000500000000020004" pitchFamily="2" charset="77"/>
                <a:cs typeface="Khmer OS Siemreap" panose="02000500000000020004" pitchFamily="2" charset="77"/>
              </a:rPr>
              <a:t>Discrimination Index </a:t>
            </a:r>
            <a:endParaRPr lang="km-KH" altLang="en-US" sz="2400" dirty="0">
              <a:solidFill>
                <a:srgbClr val="863204"/>
              </a:solidFill>
              <a:latin typeface="Khmer OS Siemreap" panose="02000500000000020004" pitchFamily="2" charset="77"/>
              <a:cs typeface="Khmer OS Siemreap" panose="02000500000000020004" pitchFamily="2" charset="77"/>
            </a:endParaRPr>
          </a:p>
          <a:p>
            <a:pPr>
              <a:lnSpc>
                <a:spcPct val="150000"/>
              </a:lnSpc>
              <a:buFont typeface="Wingdings" pitchFamily="2" charset="2"/>
              <a:buNone/>
            </a:pPr>
            <a:r>
              <a:rPr lang="en-US" altLang="en-US" sz="2400" dirty="0">
                <a:latin typeface="Khmer OS Siemreap" panose="02000500000000020004" pitchFamily="2" charset="77"/>
                <a:cs typeface="Khmer OS Siemreap" panose="02000500000000020004" pitchFamily="2" charset="77"/>
              </a:rPr>
              <a:t>– </a:t>
            </a:r>
            <a:r>
              <a:rPr lang="km-KH" altLang="en-US" sz="2400" dirty="0">
                <a:latin typeface="Khmer OS Siemreap" panose="02000500000000020004" pitchFamily="2" charset="77"/>
                <a:cs typeface="Khmer OS Siemreap" panose="02000500000000020004" pitchFamily="2" charset="77"/>
              </a:rPr>
              <a:t>អាចញែកសិស្សពូកែបានច្បាស់លាស់ពីការប្រកួតប្រជែងក្នុងការប្រឡង</a:t>
            </a:r>
          </a:p>
          <a:p>
            <a:pPr>
              <a:buFont typeface="Wingdings" pitchFamily="2" charset="2"/>
              <a:buNone/>
            </a:pPr>
            <a:r>
              <a:rPr lang="km-KH" altLang="en-US" sz="2400" dirty="0">
                <a:solidFill>
                  <a:schemeClr val="tx2"/>
                </a:solidFill>
                <a:latin typeface="Khmer OS Siemreap" panose="02000500000000020004" pitchFamily="2" charset="77"/>
                <a:cs typeface="Khmer OS Siemreap" panose="02000500000000020004" pitchFamily="2" charset="77"/>
              </a:rPr>
              <a:t>	</a:t>
            </a:r>
            <a:endParaRPr lang="en-US" altLang="en-US" dirty="0">
              <a:latin typeface="Khmer OS Siemreap" panose="02000500000000020004" pitchFamily="2" charset="77"/>
              <a:cs typeface="Khmer OS Siemreap" panose="0200050000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66950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32134-EEEC-AF26-E70E-57D1B38BB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963" y="1215998"/>
            <a:ext cx="8735437" cy="11430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m-KH" altLang="en-US" sz="2800" dirty="0">
                <a:latin typeface="Khmer OS Muol Light" panose="02000500000000020004" pitchFamily="2" charset="77"/>
                <a:cs typeface="Khmer OS Muol Light" panose="02000500000000020004" pitchFamily="2" charset="77"/>
              </a:rPr>
              <a:t>ហេតុអ្វីយើងគួរដឹងពីភាពពិបាករបស់សំណួរមួយ?</a:t>
            </a:r>
            <a:br>
              <a:rPr lang="km-KH" altLang="en-US" sz="2800" dirty="0">
                <a:latin typeface="Khmer OS Muol Light" panose="02000500000000020004" pitchFamily="2" charset="77"/>
                <a:cs typeface="Khmer OS Muol Light" panose="02000500000000020004" pitchFamily="2" charset="77"/>
              </a:rPr>
            </a:br>
            <a:br>
              <a:rPr lang="en-US" altLang="en-US" sz="2800" dirty="0">
                <a:latin typeface="Khmer OS Muol Light" panose="02000500000000020004" pitchFamily="2" charset="77"/>
                <a:cs typeface="Khmer OS Muol Light" panose="02000500000000020004" pitchFamily="2" charset="77"/>
              </a:rPr>
            </a:br>
            <a:endParaRPr lang="en-US" sz="2800" dirty="0">
              <a:latin typeface="Khmer OS Muol Light" panose="02000500000000020004" pitchFamily="2" charset="77"/>
              <a:cs typeface="Khmer OS Muol Light" panose="02000500000000020004" pitchFamily="2" charset="77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970CC6-4D92-DB35-95EB-59A679782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58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5785C0F-F9FA-AF09-9E13-F0754E5840CA}"/>
              </a:ext>
            </a:extLst>
          </p:cNvPr>
          <p:cNvSpPr txBox="1">
            <a:spLocks/>
          </p:cNvSpPr>
          <p:nvPr/>
        </p:nvSpPr>
        <p:spPr>
          <a:xfrm>
            <a:off x="304800" y="304800"/>
            <a:ext cx="86106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en-US" altLang="en-US" sz="2400" dirty="0">
              <a:solidFill>
                <a:srgbClr val="FFC000"/>
              </a:solidFill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961401BC-80FF-D5D5-32BB-60DD309D344E}"/>
              </a:ext>
            </a:extLst>
          </p:cNvPr>
          <p:cNvSpPr txBox="1">
            <a:spLocks noChangeArrowheads="1"/>
          </p:cNvSpPr>
          <p:nvPr/>
        </p:nvSpPr>
        <p:spPr>
          <a:xfrm>
            <a:off x="381000" y="2358998"/>
            <a:ext cx="8763000" cy="51054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km-KH" altLang="en-US" sz="2000" dirty="0">
                <a:solidFill>
                  <a:schemeClr val="tx2"/>
                </a:solidFill>
                <a:latin typeface="Khmer OS Siemreap" panose="02000500000000020004" pitchFamily="2" charset="77"/>
                <a:cs typeface="Khmer OS Siemreap" panose="02000500000000020004" pitchFamily="2" charset="77"/>
              </a:rPr>
              <a:t>ឧបមាថាសិស្សទាំងអស់</a:t>
            </a:r>
            <a:r>
              <a:rPr lang="ca-ES" altLang="en-US" sz="2000" dirty="0">
                <a:solidFill>
                  <a:schemeClr val="tx2"/>
                </a:solidFill>
                <a:latin typeface="Khmer OS Siemreap" panose="02000500000000020004" pitchFamily="2" charset="77"/>
                <a:cs typeface="Khmer OS Siemreap" panose="02000500000000020004" pitchFamily="2" charset="77"/>
              </a:rPr>
              <a:t> </a:t>
            </a:r>
            <a:r>
              <a:rPr lang="km-KH" altLang="en-US" sz="2000" dirty="0">
                <a:solidFill>
                  <a:srgbClr val="FF0000"/>
                </a:solidFill>
                <a:latin typeface="Khmer OS Siemreap" panose="02000500000000020004" pitchFamily="2" charset="77"/>
                <a:cs typeface="Khmer OS Siemreap" panose="02000500000000020004" pitchFamily="2" charset="77"/>
              </a:rPr>
              <a:t>ឆ្លើយសំណួរមួយនោះខុសទាំងអស់គ្នា។</a:t>
            </a:r>
          </a:p>
          <a:p>
            <a:pPr>
              <a:lnSpc>
                <a:spcPct val="150000"/>
              </a:lnSpc>
              <a:spcAft>
                <a:spcPts val="600"/>
              </a:spcAft>
              <a:buFont typeface="Wingdings" pitchFamily="2" charset="2"/>
              <a:buNone/>
            </a:pPr>
            <a:r>
              <a:rPr lang="km-KH" altLang="en-US" sz="2000" dirty="0">
                <a:solidFill>
                  <a:schemeClr val="tx2"/>
                </a:solidFill>
                <a:latin typeface="Khmer OS Siemreap" panose="02000500000000020004" pitchFamily="2" charset="77"/>
                <a:cs typeface="Khmer OS Siemreap" panose="02000500000000020004" pitchFamily="2" charset="77"/>
              </a:rPr>
              <a:t>	តើអ្នកគិតថាសំណួរនោះជាសំណួរល្អដែរឬទេ?</a:t>
            </a:r>
            <a:r>
              <a:rPr lang="en-US" altLang="en-US" sz="2000" dirty="0">
                <a:solidFill>
                  <a:schemeClr val="tx2"/>
                </a:solidFill>
                <a:latin typeface="Khmer OS Siemreap" panose="02000500000000020004" pitchFamily="2" charset="77"/>
                <a:cs typeface="Khmer OS Siemreap" panose="02000500000000020004" pitchFamily="2" charset="77"/>
              </a:rPr>
              <a:t> </a:t>
            </a:r>
            <a:endParaRPr lang="km-KH" altLang="en-US" sz="2000" dirty="0">
              <a:solidFill>
                <a:schemeClr val="tx2"/>
              </a:solidFill>
              <a:latin typeface="Khmer OS Siemreap" panose="02000500000000020004" pitchFamily="2" charset="77"/>
              <a:cs typeface="Khmer OS Siemreap" panose="02000500000000020004" pitchFamily="2" charset="77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km-KH" altLang="en-US" sz="2000" dirty="0">
                <a:solidFill>
                  <a:schemeClr val="tx2"/>
                </a:solidFill>
                <a:latin typeface="Khmer OS Siemreap" panose="02000500000000020004" pitchFamily="2" charset="77"/>
                <a:cs typeface="Khmer OS Siemreap" panose="02000500000000020004" pitchFamily="2" charset="77"/>
              </a:rPr>
              <a:t>ឧបមាថាសិស្សទាំងអស់</a:t>
            </a:r>
            <a:r>
              <a:rPr lang="ca-ES" altLang="en-US" sz="2000" dirty="0">
                <a:solidFill>
                  <a:schemeClr val="tx2"/>
                </a:solidFill>
                <a:latin typeface="Khmer OS Siemreap" panose="02000500000000020004" pitchFamily="2" charset="77"/>
                <a:cs typeface="Khmer OS Siemreap" panose="02000500000000020004" pitchFamily="2" charset="77"/>
              </a:rPr>
              <a:t> </a:t>
            </a:r>
            <a:r>
              <a:rPr lang="km-KH" altLang="en-US" sz="2000" dirty="0">
                <a:solidFill>
                  <a:srgbClr val="FF0000"/>
                </a:solidFill>
                <a:latin typeface="Khmer OS Siemreap" panose="02000500000000020004" pitchFamily="2" charset="77"/>
                <a:cs typeface="Khmer OS Siemreap" panose="02000500000000020004" pitchFamily="2" charset="77"/>
              </a:rPr>
              <a:t>ឆ្លើយសំណួរមួយនោះត្រូវទាំងអស់គ្នា។</a:t>
            </a:r>
          </a:p>
          <a:p>
            <a:pPr>
              <a:lnSpc>
                <a:spcPct val="150000"/>
              </a:lnSpc>
              <a:spcAft>
                <a:spcPts val="600"/>
              </a:spcAft>
              <a:buFont typeface="Wingdings" pitchFamily="2" charset="2"/>
              <a:buNone/>
            </a:pPr>
            <a:r>
              <a:rPr lang="km-KH" altLang="en-US" sz="2000" dirty="0">
                <a:solidFill>
                  <a:schemeClr val="tx2"/>
                </a:solidFill>
                <a:latin typeface="Khmer OS Siemreap" panose="02000500000000020004" pitchFamily="2" charset="77"/>
                <a:cs typeface="Khmer OS Siemreap" panose="02000500000000020004" pitchFamily="2" charset="77"/>
              </a:rPr>
              <a:t>	តើអ្នកគិតថាសំណួរនោះជាសំណួរល្អដែរឬទេ?</a:t>
            </a:r>
            <a:r>
              <a:rPr lang="en-US" altLang="en-US" sz="2000" dirty="0">
                <a:solidFill>
                  <a:schemeClr val="tx2"/>
                </a:solidFill>
                <a:latin typeface="Khmer OS Siemreap" panose="02000500000000020004" pitchFamily="2" charset="77"/>
                <a:cs typeface="Khmer OS Siemreap" panose="02000500000000020004" pitchFamily="2" charset="77"/>
              </a:rPr>
              <a:t> </a:t>
            </a:r>
            <a:endParaRPr lang="km-KH" altLang="en-US" sz="2000" dirty="0">
              <a:solidFill>
                <a:schemeClr val="tx2"/>
              </a:solidFill>
              <a:latin typeface="Khmer OS Siemreap" panose="02000500000000020004" pitchFamily="2" charset="77"/>
              <a:cs typeface="Khmer OS Siemreap" panose="02000500000000020004" pitchFamily="2" charset="77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km-KH" altLang="en-US" sz="2000" b="1" u="sng" dirty="0">
                <a:latin typeface="Khmer OS Siemreap" panose="02000500000000020004" pitchFamily="2" charset="77"/>
                <a:cs typeface="Khmer OS Siemreap" panose="02000500000000020004" pitchFamily="2" charset="77"/>
              </a:rPr>
              <a:t>ចម្លើយ</a:t>
            </a:r>
            <a:r>
              <a:rPr lang="en-US" altLang="en-US" sz="2000" b="1" dirty="0">
                <a:latin typeface="Khmer OS Siemreap" panose="02000500000000020004" pitchFamily="2" charset="77"/>
                <a:cs typeface="Khmer OS Siemreap" panose="02000500000000020004" pitchFamily="2" charset="77"/>
              </a:rPr>
              <a:t>: </a:t>
            </a:r>
            <a:r>
              <a:rPr lang="km-KH" altLang="en-US" sz="2000" dirty="0">
                <a:solidFill>
                  <a:schemeClr val="tx2"/>
                </a:solidFill>
                <a:latin typeface="Khmer OS Siemreap" panose="02000500000000020004" pitchFamily="2" charset="77"/>
                <a:cs typeface="Khmer OS Siemreap" panose="02000500000000020004" pitchFamily="2" charset="77"/>
              </a:rPr>
              <a:t>ជាធម្មតា នៅពេលដែលសំណួរត្រូវបានឆ្លើយត្រូវក្នុ</a:t>
            </a:r>
            <a:r>
              <a:rPr lang="ca-ES" altLang="en-US" sz="2000" dirty="0" err="1">
                <a:solidFill>
                  <a:schemeClr val="tx2"/>
                </a:solidFill>
                <a:latin typeface="Khmer OS Siemreap" panose="02000500000000020004" pitchFamily="2" charset="77"/>
                <a:cs typeface="Khmer OS Siemreap" panose="02000500000000020004" pitchFamily="2" charset="77"/>
              </a:rPr>
              <a:t>ង</a:t>
            </a:r>
            <a:r>
              <a:rPr lang="km-KH" altLang="en-US" sz="2000" dirty="0">
                <a:solidFill>
                  <a:schemeClr val="tx2"/>
                </a:solidFill>
                <a:latin typeface="Khmer OS Siemreap" panose="02000500000000020004" pitchFamily="2" charset="77"/>
                <a:cs typeface="Khmer OS Siemreap" panose="02000500000000020004" pitchFamily="2" charset="77"/>
              </a:rPr>
              <a:t>ចំនួនមួយច្រើនលើសលុប </a:t>
            </a:r>
            <a:r>
              <a:rPr lang="km-KH" altLang="en-US" sz="2000" dirty="0">
                <a:solidFill>
                  <a:srgbClr val="FF0000"/>
                </a:solidFill>
                <a:latin typeface="Khmer OS Siemreap" panose="02000500000000020004" pitchFamily="2" charset="77"/>
                <a:cs typeface="Khmer OS Siemreap" panose="02000500000000020004" pitchFamily="2" charset="77"/>
              </a:rPr>
              <a:t>សំណួរមួយនោះត្រូវមានការផ្លាស់ប្តូរ</a:t>
            </a:r>
            <a:r>
              <a:rPr lang="km-KH" altLang="en-US" sz="2400" dirty="0">
                <a:solidFill>
                  <a:srgbClr val="FF0000"/>
                </a:solidFill>
                <a:latin typeface="Khmer OS Siemreap" panose="02000500000000020004" pitchFamily="2" charset="77"/>
                <a:cs typeface="Khmer OS Siemreap" panose="02000500000000020004" pitchFamily="2" charset="77"/>
              </a:rPr>
              <a:t>។</a:t>
            </a:r>
          </a:p>
          <a:p>
            <a:pPr>
              <a:lnSpc>
                <a:spcPct val="150000"/>
              </a:lnSpc>
              <a:spcAft>
                <a:spcPts val="600"/>
              </a:spcAft>
              <a:buFont typeface="Wingdings" pitchFamily="2" charset="2"/>
              <a:buNone/>
            </a:pPr>
            <a:r>
              <a:rPr lang="en-US" altLang="en-US" sz="2000" dirty="0">
                <a:latin typeface="Khmer OS Siemreap" panose="02000500000000020004" pitchFamily="2" charset="77"/>
                <a:cs typeface="Khmer OS Siemreap" panose="02000500000000020004" pitchFamily="2" charset="77"/>
              </a:rPr>
              <a:t>	</a:t>
            </a:r>
            <a:endParaRPr lang="en-US" altLang="en-US" dirty="0">
              <a:latin typeface="Khmer OS Siemreap" panose="02000500000000020004" pitchFamily="2" charset="77"/>
              <a:cs typeface="Khmer OS Siemreap" panose="02000500000000020004" pitchFamily="2" charset="77"/>
            </a:endParaRPr>
          </a:p>
          <a:p>
            <a:endParaRPr lang="en-US" altLang="en-US" dirty="0">
              <a:latin typeface="Khmer OS Siemreap" panose="02000500000000020004" pitchFamily="2" charset="77"/>
              <a:cs typeface="Khmer OS Siemreap" panose="0200050000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44439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32134-EEEC-AF26-E70E-57D1B38BB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57200"/>
            <a:ext cx="8735437" cy="1143000"/>
          </a:xfrm>
        </p:spPr>
        <p:txBody>
          <a:bodyPr/>
          <a:lstStyle/>
          <a:p>
            <a:pPr>
              <a:lnSpc>
                <a:spcPct val="150000"/>
              </a:lnSpc>
            </a:pPr>
            <a:br>
              <a:rPr lang="km-KH" altLang="en-US" sz="2800" dirty="0">
                <a:latin typeface="Khmer OS Muol Light" panose="02000500000000020004" pitchFamily="2" charset="77"/>
                <a:cs typeface="Khmer OS Muol Light" panose="02000500000000020004" pitchFamily="2" charset="77"/>
              </a:rPr>
            </a:br>
            <a:r>
              <a:rPr lang="km-KH" altLang="en-US" sz="2800" dirty="0">
                <a:latin typeface="Khmer OS Muol Light" panose="02000500000000020004" pitchFamily="2" charset="77"/>
                <a:cs typeface="Khmer OS Muol Light" panose="02000500000000020004" pitchFamily="2" charset="77"/>
              </a:rPr>
              <a:t>តើភាពលំបាកសំណួរមួយគួរតែមានកំរិតណា?</a:t>
            </a:r>
            <a:br>
              <a:rPr lang="en-US" altLang="en-US" sz="2800" dirty="0">
                <a:latin typeface="Khmer OS Muol Light" panose="02000500000000020004" pitchFamily="2" charset="77"/>
                <a:cs typeface="Khmer OS Muol Light" panose="02000500000000020004" pitchFamily="2" charset="77"/>
              </a:rPr>
            </a:br>
            <a:endParaRPr lang="en-US" sz="2800" dirty="0">
              <a:latin typeface="Khmer OS Muol Light" panose="02000500000000020004" pitchFamily="2" charset="77"/>
              <a:cs typeface="Khmer OS Muol Light" panose="02000500000000020004" pitchFamily="2" charset="77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970CC6-4D92-DB35-95EB-59A679782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59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5785C0F-F9FA-AF09-9E13-F0754E5840CA}"/>
              </a:ext>
            </a:extLst>
          </p:cNvPr>
          <p:cNvSpPr txBox="1">
            <a:spLocks/>
          </p:cNvSpPr>
          <p:nvPr/>
        </p:nvSpPr>
        <p:spPr>
          <a:xfrm>
            <a:off x="304800" y="304800"/>
            <a:ext cx="86106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en-US" altLang="en-US" sz="2400" dirty="0">
              <a:solidFill>
                <a:srgbClr val="FFC000"/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6803C99-2D5F-287B-C797-933132B267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2511398"/>
            <a:ext cx="8382000" cy="51816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km-KH" altLang="en-US" sz="2000" dirty="0">
                <a:latin typeface="Khmer OS Siemreap" panose="02000500000000020004" pitchFamily="2" charset="77"/>
                <a:cs typeface="Khmer OS Siemreap" panose="02000500000000020004" pitchFamily="2" charset="77"/>
              </a:rPr>
              <a:t>សម្រាប់ការបង្កើតតេស្ត​ សំណួរជាច្រើនគួរតែមានភាពពិបាកមធ្យម។</a:t>
            </a:r>
            <a:endParaRPr lang="en-US" altLang="en-US" sz="2000" dirty="0">
              <a:latin typeface="Khmer OS Siemreap" panose="02000500000000020004" pitchFamily="2" charset="77"/>
              <a:cs typeface="Khmer OS Siemreap" panose="02000500000000020004" pitchFamily="2" charset="77"/>
            </a:endParaRP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km-KH" altLang="en-US" sz="2000" dirty="0">
                <a:latin typeface="Khmer OS Siemreap" panose="02000500000000020004" pitchFamily="2" charset="77"/>
                <a:cs typeface="Khmer OS Siemreap" panose="02000500000000020004" pitchFamily="2" charset="77"/>
              </a:rPr>
              <a:t>ប្រសិនបើ ២៦% ទៅ ៧៥% នៃសិស្សសរុបទាំងអស់ឆ្លើយត្រូវ យើងអាចសន្និដ្ឋានថាសំណួរនោះគឺលំបាកមធ្យម</a:t>
            </a:r>
            <a:r>
              <a:rPr lang="en-US" altLang="en-US" sz="2000" dirty="0">
                <a:latin typeface="Khmer OS Siemreap" panose="02000500000000020004" pitchFamily="2" charset="77"/>
                <a:cs typeface="Khmer OS Siemreap" panose="02000500000000020004" pitchFamily="2" charset="77"/>
              </a:rPr>
              <a:t> </a:t>
            </a:r>
            <a:r>
              <a:rPr lang="km-KH" altLang="en-US" sz="2000" dirty="0">
                <a:latin typeface="Khmer OS Siemreap" panose="02000500000000020004" pitchFamily="2" charset="77"/>
                <a:cs typeface="Khmer OS Siemreap" panose="02000500000000020004" pitchFamily="2" charset="77"/>
              </a:rPr>
              <a:t>ហើយបើភាគរយនៃការឆ្លើយចម្លើយរបស់សិស្សទាំងអស់បានត្រឹមត្រូវ៖</a:t>
            </a:r>
            <a:br>
              <a:rPr lang="km-KH" altLang="en-US" sz="2000" dirty="0">
                <a:latin typeface="Khmer OS Siemreap" panose="02000500000000020004" pitchFamily="2" charset="77"/>
                <a:cs typeface="Khmer OS Siemreap" panose="02000500000000020004" pitchFamily="2" charset="77"/>
              </a:rPr>
            </a:br>
            <a:r>
              <a:rPr lang="km-KH" altLang="en-US" sz="2000" dirty="0">
                <a:latin typeface="Khmer OS Siemreap" panose="02000500000000020004" pitchFamily="2" charset="77"/>
                <a:cs typeface="Khmer OS Siemreap" panose="02000500000000020004" pitchFamily="2" charset="77"/>
              </a:rPr>
              <a:t>	</a:t>
            </a:r>
            <a:r>
              <a:rPr lang="en-US" altLang="en-US" sz="2000" dirty="0">
                <a:latin typeface="Khmer OS Siemreap" panose="02000500000000020004" pitchFamily="2" charset="77"/>
                <a:cs typeface="Khmer OS Siemreap" panose="02000500000000020004" pitchFamily="2" charset="77"/>
              </a:rPr>
              <a:t>- </a:t>
            </a:r>
            <a:r>
              <a:rPr lang="km-KH" altLang="en-US" sz="2000" dirty="0">
                <a:latin typeface="Khmer OS Siemreap" panose="02000500000000020004" pitchFamily="2" charset="77"/>
                <a:cs typeface="Khmer OS Siemreap" panose="02000500000000020004" pitchFamily="2" charset="77"/>
              </a:rPr>
              <a:t>ទាបជាង២៦% មានន័យថា</a:t>
            </a:r>
            <a:r>
              <a:rPr lang="km-KH" altLang="en-US" sz="2000" dirty="0">
                <a:solidFill>
                  <a:srgbClr val="FF0000"/>
                </a:solidFill>
                <a:latin typeface="Khmer OS Siemreap" panose="02000500000000020004" pitchFamily="2" charset="77"/>
                <a:cs typeface="Khmer OS Siemreap" panose="02000500000000020004" pitchFamily="2" charset="77"/>
              </a:rPr>
              <a:t>សំណួរគឺស្រួលពេក </a:t>
            </a:r>
            <a:br>
              <a:rPr lang="en-US" altLang="en-US" sz="2000" dirty="0">
                <a:solidFill>
                  <a:srgbClr val="FF0000"/>
                </a:solidFill>
                <a:latin typeface="Khmer OS Siemreap" panose="02000500000000020004" pitchFamily="2" charset="77"/>
                <a:cs typeface="Khmer OS Siemreap" panose="02000500000000020004" pitchFamily="2" charset="77"/>
              </a:rPr>
            </a:br>
            <a:r>
              <a:rPr lang="en-US" altLang="en-US" sz="2000" dirty="0">
                <a:solidFill>
                  <a:srgbClr val="FF0000"/>
                </a:solidFill>
                <a:latin typeface="Khmer OS Siemreap" panose="02000500000000020004" pitchFamily="2" charset="77"/>
                <a:cs typeface="Khmer OS Siemreap" panose="02000500000000020004" pitchFamily="2" charset="77"/>
              </a:rPr>
              <a:t>	- </a:t>
            </a:r>
            <a:r>
              <a:rPr lang="km-KH" altLang="en-US" sz="2000" dirty="0">
                <a:latin typeface="Khmer OS Siemreap" panose="02000500000000020004" pitchFamily="2" charset="77"/>
                <a:cs typeface="Khmer OS Siemreap" panose="02000500000000020004" pitchFamily="2" charset="77"/>
              </a:rPr>
              <a:t>ខ្ពស់ជាង៧៥%  មានន័យថា</a:t>
            </a:r>
            <a:r>
              <a:rPr lang="km-KH" altLang="en-US" sz="2000" dirty="0">
                <a:solidFill>
                  <a:srgbClr val="FF0000"/>
                </a:solidFill>
                <a:latin typeface="Khmer OS Siemreap" panose="02000500000000020004" pitchFamily="2" charset="77"/>
                <a:cs typeface="Khmer OS Siemreap" panose="02000500000000020004" pitchFamily="2" charset="77"/>
              </a:rPr>
              <a:t>សំណួរគឺលំបាកពេក</a:t>
            </a:r>
          </a:p>
          <a:p>
            <a:pPr>
              <a:lnSpc>
                <a:spcPct val="150000"/>
              </a:lnSpc>
              <a:spcAft>
                <a:spcPts val="1200"/>
              </a:spcAft>
              <a:buFont typeface="Wingdings" pitchFamily="2" charset="2"/>
              <a:buNone/>
            </a:pPr>
            <a:endParaRPr lang="en-US" altLang="en-US" sz="2000" dirty="0">
              <a:latin typeface="Khmer OS Siemreap" panose="02000500000000020004" pitchFamily="2" charset="77"/>
              <a:cs typeface="Khmer OS Siemreap" panose="0200050000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44181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7FF6C25-42CD-4373-B59D-C4F792882C97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79" y="1423712"/>
            <a:ext cx="2946334" cy="240467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2A2E04C-C8FD-4B86-9394-0060704E5DD6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748" y="1423712"/>
            <a:ext cx="2814955" cy="240467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6C382AF-3E91-4438-BE33-0BC0A523360D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122" y="1423712"/>
            <a:ext cx="2725618" cy="240467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C3ED5D-8458-4A0E-9067-3A9249EE3F1C}"/>
              </a:ext>
            </a:extLst>
          </p:cNvPr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79" y="3966842"/>
            <a:ext cx="2946334" cy="240467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3B3A6D7-2850-4348-8250-9EAFE66FE59E}"/>
              </a:ext>
            </a:extLst>
          </p:cNvPr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748" y="3966843"/>
            <a:ext cx="2814955" cy="240467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AFC661B-4DE9-4B8F-8DF0-2E69FA13A81F}"/>
              </a:ext>
            </a:extLst>
          </p:cNvPr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122" y="3966843"/>
            <a:ext cx="2725618" cy="240467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2997EC5B-A285-41B4-966D-DA3326CC4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57494" y="6094620"/>
            <a:ext cx="502920" cy="502920"/>
          </a:xfrm>
        </p:spPr>
        <p:txBody>
          <a:bodyPr/>
          <a:lstStyle/>
          <a:p>
            <a:fld id="{25BA54BD-C84D-46CE-8B72-31BFB26ABA43}" type="slidenum">
              <a:rPr lang="en-US" smtClean="0">
                <a:solidFill>
                  <a:schemeClr val="tx1"/>
                </a:solidFill>
              </a:rPr>
              <a:t>6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D350D11-83C7-3CFB-DA49-5CA64C9AC551}"/>
              </a:ext>
            </a:extLst>
          </p:cNvPr>
          <p:cNvSpPr/>
          <p:nvPr/>
        </p:nvSpPr>
        <p:spPr>
          <a:xfrm>
            <a:off x="2686708" y="497364"/>
            <a:ext cx="37705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m-KH" sz="3200" dirty="0">
                <a:solidFill>
                  <a:schemeClr val="bg1"/>
                </a:solidFill>
                <a:latin typeface="Khmer OS Muol Light" panose="02000500000000020004" pitchFamily="2" charset="0"/>
                <a:cs typeface="Khmer OS Muol Light" panose="02000500000000020004" pitchFamily="2" charset="0"/>
              </a:rPr>
              <a:t>កម្រិតពុទ្ធិតាមប្ល៊ូម</a:t>
            </a:r>
            <a:endParaRPr lang="en-US" sz="3200" dirty="0">
              <a:solidFill>
                <a:schemeClr val="bg1"/>
              </a:solidFill>
              <a:latin typeface="Khmer OS Muol Light" panose="02000500000000020004" pitchFamily="2" charset="0"/>
              <a:cs typeface="Khmer OS Muol Light" panose="02000500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3831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32134-EEEC-AF26-E70E-57D1B38BB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57200"/>
            <a:ext cx="8735437" cy="1143000"/>
          </a:xfrm>
        </p:spPr>
        <p:txBody>
          <a:bodyPr/>
          <a:lstStyle/>
          <a:p>
            <a:pPr>
              <a:lnSpc>
                <a:spcPct val="150000"/>
              </a:lnSpc>
            </a:pPr>
            <a:br>
              <a:rPr lang="km-KH" altLang="en-US" sz="2800" dirty="0">
                <a:latin typeface="Khmer OS Muol Light" panose="02000500000000020004" pitchFamily="2" charset="77"/>
                <a:cs typeface="Khmer OS Muol Light" panose="02000500000000020004" pitchFamily="2" charset="77"/>
              </a:rPr>
            </a:br>
            <a:r>
              <a:rPr lang="km-KH" altLang="en-US" sz="2800" dirty="0">
                <a:latin typeface="Khmer OS Muol Light" panose="02000500000000020004" pitchFamily="2" charset="77"/>
                <a:cs typeface="Khmer OS Muol Light" panose="02000500000000020004" pitchFamily="2" charset="77"/>
              </a:rPr>
              <a:t>តើការញែក យើងអាចអោយនិយមន័យដូចម្តេច</a:t>
            </a:r>
            <a:r>
              <a:rPr lang="en-US" altLang="en-US" sz="2800" dirty="0">
                <a:latin typeface="Khmer OS Muol Light" panose="02000500000000020004" pitchFamily="2" charset="77"/>
                <a:cs typeface="Khmer OS Muol Light" panose="02000500000000020004" pitchFamily="2" charset="77"/>
              </a:rPr>
              <a:t>?</a:t>
            </a:r>
            <a:br>
              <a:rPr lang="en-US" altLang="en-US" sz="2800" dirty="0">
                <a:latin typeface="Khmer OS Muol Light" panose="02000500000000020004" pitchFamily="2" charset="77"/>
                <a:cs typeface="Khmer OS Muol Light" panose="02000500000000020004" pitchFamily="2" charset="77"/>
              </a:rPr>
            </a:br>
            <a:endParaRPr lang="en-US" sz="2800" dirty="0">
              <a:latin typeface="Khmer OS Muol Light" panose="02000500000000020004" pitchFamily="2" charset="77"/>
              <a:cs typeface="Khmer OS Muol Light" panose="02000500000000020004" pitchFamily="2" charset="77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970CC6-4D92-DB35-95EB-59A679782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60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5785C0F-F9FA-AF09-9E13-F0754E5840CA}"/>
              </a:ext>
            </a:extLst>
          </p:cNvPr>
          <p:cNvSpPr txBox="1">
            <a:spLocks/>
          </p:cNvSpPr>
          <p:nvPr/>
        </p:nvSpPr>
        <p:spPr>
          <a:xfrm>
            <a:off x="304800" y="304800"/>
            <a:ext cx="86106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en-US" altLang="en-US" sz="2400" dirty="0">
              <a:solidFill>
                <a:srgbClr val="FFC000"/>
              </a:solidFill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BA9336E-2EC9-BBCA-CDED-9AE0D9C179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150" y="2481943"/>
            <a:ext cx="8324850" cy="49530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m-KH" altLang="en-US" sz="2400" b="1" dirty="0">
                <a:solidFill>
                  <a:srgbClr val="FF6600"/>
                </a:solidFill>
                <a:latin typeface="Khmer OS Siemreap" panose="02000500000000020004" pitchFamily="2" charset="77"/>
                <a:cs typeface="Khmer OS Siemreap" panose="02000500000000020004" pitchFamily="2" charset="77"/>
              </a:rPr>
              <a:t>ការញែក </a:t>
            </a:r>
            <a:r>
              <a:rPr lang="en-US" altLang="en-US" sz="2400" b="1" dirty="0">
                <a:solidFill>
                  <a:srgbClr val="FF6600"/>
                </a:solidFill>
                <a:latin typeface="Khmer OS Siemreap" panose="02000500000000020004" pitchFamily="2" charset="77"/>
                <a:cs typeface="Khmer OS Siemreap" panose="02000500000000020004" pitchFamily="2" charset="77"/>
              </a:rPr>
              <a:t>Discrimination</a:t>
            </a:r>
            <a:r>
              <a:rPr lang="en-US" altLang="en-US" dirty="0">
                <a:latin typeface="Khmer OS Siemreap" panose="02000500000000020004" pitchFamily="2" charset="77"/>
                <a:cs typeface="Khmer OS Siemreap" panose="02000500000000020004" pitchFamily="2" charset="77"/>
              </a:rPr>
              <a:t> </a:t>
            </a:r>
            <a:r>
              <a:rPr lang="km-KH" altLang="en-US" sz="2400" dirty="0">
                <a:latin typeface="Khmer OS Siemreap" panose="02000500000000020004" pitchFamily="2" charset="77"/>
                <a:cs typeface="Khmer OS Siemreap" panose="02000500000000020004" pitchFamily="2" charset="77"/>
              </a:rPr>
              <a:t>គឺជាសមត្ថភាពសំណួរដែលអាចរកឃើញសិស្សដែលពូកែអាចឆ្លើយសំណួរបានត្រឹមត្រូវ។</a:t>
            </a:r>
            <a:endParaRPr lang="en-US" altLang="en-US" sz="2400" dirty="0">
              <a:latin typeface="Khmer OS Siemreap" panose="02000500000000020004" pitchFamily="2" charset="77"/>
              <a:cs typeface="Khmer OS Siemreap" panose="02000500000000020004" pitchFamily="2" charset="77"/>
            </a:endParaRPr>
          </a:p>
          <a:p>
            <a:pPr>
              <a:lnSpc>
                <a:spcPct val="150000"/>
              </a:lnSpc>
            </a:pPr>
            <a:r>
              <a:rPr lang="km-KH" altLang="en-US" sz="2400" dirty="0">
                <a:latin typeface="Khmer OS Siemreap" panose="02000500000000020004" pitchFamily="2" charset="77"/>
                <a:cs typeface="Khmer OS Siemreap" panose="02000500000000020004" pitchFamily="2" charset="77"/>
              </a:rPr>
              <a:t>ឧបមាថា មានសិស្ស </a:t>
            </a:r>
            <a:r>
              <a:rPr lang="en-US" altLang="en-US" sz="2400" dirty="0">
                <a:latin typeface="Khmer OS Siemreap" panose="02000500000000020004" pitchFamily="2" charset="77"/>
                <a:cs typeface="Khmer OS Siemreap" panose="02000500000000020004" pitchFamily="2" charset="77"/>
              </a:rPr>
              <a:t>5</a:t>
            </a:r>
            <a:r>
              <a:rPr lang="km-KH" altLang="en-US" sz="2400" dirty="0">
                <a:latin typeface="Khmer OS Siemreap" panose="02000500000000020004" pitchFamily="2" charset="77"/>
                <a:cs typeface="Khmer OS Siemreap" panose="02000500000000020004" pitchFamily="2" charset="77"/>
              </a:rPr>
              <a:t> នាក់ក្នុងថ្នាក់អាចឆ្លើយសំណួរនៃតេស្ត​ស្ទើរតែត្រូវទាំងអស់ ហើយពួកគេទទួលបានពិន្ទុខ្ពស់។</a:t>
            </a:r>
            <a:endParaRPr lang="en-US" altLang="en-US" sz="2400" dirty="0">
              <a:latin typeface="Khmer OS Siemreap" panose="02000500000000020004" pitchFamily="2" charset="77"/>
              <a:cs typeface="Khmer OS Siemreap" panose="02000500000000020004" pitchFamily="2" charset="77"/>
            </a:endParaRPr>
          </a:p>
          <a:p>
            <a:pPr>
              <a:lnSpc>
                <a:spcPct val="150000"/>
              </a:lnSpc>
            </a:pPr>
            <a:r>
              <a:rPr lang="km-KH" altLang="en-US" sz="2400" dirty="0">
                <a:latin typeface="Khmer OS Siemreap" panose="02000500000000020004" pitchFamily="2" charset="77"/>
                <a:cs typeface="Khmer OS Siemreap" panose="02000500000000020004" pitchFamily="2" charset="77"/>
              </a:rPr>
              <a:t>ប៉ុន្តែ សម្រាប់សំណួរ </a:t>
            </a:r>
            <a:r>
              <a:rPr lang="en-US" altLang="en-US" sz="2400" dirty="0">
                <a:latin typeface="Khmer OS Siemreap" panose="02000500000000020004" pitchFamily="2" charset="77"/>
                <a:cs typeface="Khmer OS Siemreap" panose="02000500000000020004" pitchFamily="2" charset="77"/>
              </a:rPr>
              <a:t>X   </a:t>
            </a:r>
            <a:r>
              <a:rPr lang="km-KH" altLang="en-US" sz="2400" dirty="0">
                <a:latin typeface="Khmer OS Siemreap" panose="02000500000000020004" pitchFamily="2" charset="77"/>
                <a:cs typeface="Khmer OS Siemreap" panose="02000500000000020004" pitchFamily="2" charset="77"/>
              </a:rPr>
              <a:t>សិស្សទាំងអស់នោះមិនអាចឆ្លើយត្រូវទេ។</a:t>
            </a:r>
            <a:endParaRPr lang="en-US" altLang="en-US" sz="2400" dirty="0">
              <a:latin typeface="Khmer OS Siemreap" panose="02000500000000020004" pitchFamily="2" charset="77"/>
              <a:cs typeface="Khmer OS Siemreap" panose="0200050000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404582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32134-EEEC-AF26-E70E-57D1B38BB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57200"/>
            <a:ext cx="8735437" cy="1143000"/>
          </a:xfrm>
        </p:spPr>
        <p:txBody>
          <a:bodyPr/>
          <a:lstStyle/>
          <a:p>
            <a:pPr>
              <a:lnSpc>
                <a:spcPct val="150000"/>
              </a:lnSpc>
            </a:pPr>
            <a:br>
              <a:rPr lang="km-KH" altLang="en-US" sz="2800" dirty="0">
                <a:latin typeface="Khmer OS Muol Light" panose="02000500000000020004" pitchFamily="2" charset="77"/>
                <a:cs typeface="Khmer OS Muol Light" panose="02000500000000020004" pitchFamily="2" charset="77"/>
              </a:rPr>
            </a:br>
            <a:r>
              <a:rPr lang="km-KH" altLang="en-US" sz="2800" dirty="0">
                <a:latin typeface="Khmer OS Muol Light" panose="02000500000000020004" pitchFamily="2" charset="77"/>
                <a:cs typeface="Khmer OS Muol Light" panose="02000500000000020004" pitchFamily="2" charset="77"/>
              </a:rPr>
              <a:t>តើសំណួរ </a:t>
            </a:r>
            <a:r>
              <a:rPr lang="en-US" altLang="en-US" sz="2800" dirty="0">
                <a:latin typeface="Khmer OS Muol Light" panose="02000500000000020004" pitchFamily="2" charset="77"/>
                <a:cs typeface="Khmer OS Muol Light" panose="02000500000000020004" pitchFamily="2" charset="77"/>
              </a:rPr>
              <a:t>X </a:t>
            </a:r>
            <a:r>
              <a:rPr lang="km-KH" altLang="en-US" sz="2800" dirty="0">
                <a:latin typeface="Khmer OS Muol Light" panose="02000500000000020004" pitchFamily="2" charset="77"/>
                <a:cs typeface="Khmer OS Muol Light" panose="02000500000000020004" pitchFamily="2" charset="77"/>
              </a:rPr>
              <a:t>ជាសំណួរល្អឬទេ</a:t>
            </a:r>
            <a:r>
              <a:rPr lang="en-US" altLang="en-US" sz="2800" dirty="0">
                <a:latin typeface="Khmer OS Muol Light" panose="02000500000000020004" pitchFamily="2" charset="77"/>
                <a:cs typeface="Khmer OS Muol Light" panose="02000500000000020004" pitchFamily="2" charset="77"/>
              </a:rPr>
              <a:t>?</a:t>
            </a:r>
            <a:br>
              <a:rPr lang="en-US" altLang="en-US" sz="2800" dirty="0">
                <a:latin typeface="Khmer OS Muol Light" panose="02000500000000020004" pitchFamily="2" charset="77"/>
                <a:cs typeface="Khmer OS Muol Light" panose="02000500000000020004" pitchFamily="2" charset="77"/>
              </a:rPr>
            </a:br>
            <a:endParaRPr lang="en-US" sz="2800" dirty="0">
              <a:latin typeface="Khmer OS Muol Light" panose="02000500000000020004" pitchFamily="2" charset="77"/>
              <a:cs typeface="Khmer OS Muol Light" panose="02000500000000020004" pitchFamily="2" charset="77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970CC6-4D92-DB35-95EB-59A679782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61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5785C0F-F9FA-AF09-9E13-F0754E5840CA}"/>
              </a:ext>
            </a:extLst>
          </p:cNvPr>
          <p:cNvSpPr txBox="1">
            <a:spLocks/>
          </p:cNvSpPr>
          <p:nvPr/>
        </p:nvSpPr>
        <p:spPr>
          <a:xfrm>
            <a:off x="304800" y="304800"/>
            <a:ext cx="86106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en-US" altLang="en-US" sz="2400" dirty="0">
              <a:solidFill>
                <a:srgbClr val="FFC000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487DE74-7C99-D640-AED1-C890BC79CE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2471057"/>
            <a:ext cx="8229600" cy="4530725"/>
          </a:xfrm>
        </p:spPr>
        <p:txBody>
          <a:bodyPr/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km-KH" altLang="en-US" sz="2400" b="1" dirty="0">
                <a:solidFill>
                  <a:srgbClr val="FF6600"/>
                </a:solidFill>
                <a:latin typeface="Khmer OS Siemreap" panose="02000500000000020004" pitchFamily="2" charset="77"/>
                <a:cs typeface="Khmer OS Siemreap" panose="02000500000000020004" pitchFamily="2" charset="77"/>
              </a:rPr>
              <a:t>ចម្លើយ៖</a:t>
            </a:r>
            <a:r>
              <a:rPr lang="en-US" altLang="en-US" sz="2400" b="1" dirty="0">
                <a:solidFill>
                  <a:srgbClr val="FF6600"/>
                </a:solidFill>
                <a:latin typeface="Khmer OS Siemreap" panose="02000500000000020004" pitchFamily="2" charset="77"/>
                <a:cs typeface="Khmer OS Siemreap" panose="02000500000000020004" pitchFamily="2" charset="77"/>
              </a:rPr>
              <a:t> </a:t>
            </a:r>
            <a:r>
              <a:rPr lang="km-KH" altLang="en-US" sz="2400" b="1" dirty="0">
                <a:solidFill>
                  <a:srgbClr val="FF6600"/>
                </a:solidFill>
                <a:latin typeface="Khmer OS Siemreap" panose="02000500000000020004" pitchFamily="2" charset="77"/>
                <a:cs typeface="Khmer OS Siemreap" panose="02000500000000020004" pitchFamily="2" charset="77"/>
              </a:rPr>
              <a:t>ទេ សំណួរមួយនេះមិនមែនជាសំណួរល្អទេ </a:t>
            </a:r>
            <a:r>
              <a:rPr lang="ca-ES" altLang="en-US" sz="2400" b="1" dirty="0" err="1">
                <a:solidFill>
                  <a:srgbClr val="FF6600"/>
                </a:solidFill>
                <a:latin typeface="Khmer OS Siemreap" panose="02000500000000020004" pitchFamily="2" charset="77"/>
                <a:cs typeface="Khmer OS Siemreap" panose="02000500000000020004" pitchFamily="2" charset="77"/>
              </a:rPr>
              <a:t>ព្រោះ</a:t>
            </a:r>
            <a:r>
              <a:rPr lang="km-KH" altLang="en-US" sz="2400" b="1" dirty="0">
                <a:solidFill>
                  <a:srgbClr val="FF6600"/>
                </a:solidFill>
                <a:latin typeface="Khmer OS Siemreap" panose="02000500000000020004" pitchFamily="2" charset="77"/>
                <a:cs typeface="Khmer OS Siemreap" panose="02000500000000020004" pitchFamily="2" charset="77"/>
              </a:rPr>
              <a:t>សិស្សទាំងអស់មិនអាចធ្វើត្រូវ។</a:t>
            </a:r>
            <a:endParaRPr lang="en-US" altLang="en-US" sz="2400" dirty="0">
              <a:latin typeface="Khmer OS Siemreap" panose="02000500000000020004" pitchFamily="2" charset="77"/>
              <a:cs typeface="Khmer OS Siemreap" panose="02000500000000020004" pitchFamily="2" charset="77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km-KH" altLang="en-US" sz="2400" dirty="0">
                <a:latin typeface="Khmer OS Siemreap" panose="02000500000000020004" pitchFamily="2" charset="77"/>
                <a:cs typeface="Khmer OS Siemreap" panose="02000500000000020004" pitchFamily="2" charset="77"/>
              </a:rPr>
              <a:t>មានន័យថា សំណួរនេះមិនអាចជួយក្នុងការញែកបានល្អទេរវាងសិស្សខ្លាំង និងសិស្សខ្សោយ។</a:t>
            </a:r>
            <a:endParaRPr lang="en-US" altLang="en-US" sz="2400" dirty="0">
              <a:latin typeface="Khmer OS Siemreap" panose="02000500000000020004" pitchFamily="2" charset="77"/>
              <a:cs typeface="Khmer OS Siemreap" panose="02000500000000020004" pitchFamily="2" charset="77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km-KH" altLang="en-US" sz="2400" dirty="0">
                <a:latin typeface="Khmer OS Siemreap" panose="02000500000000020004" pitchFamily="2" charset="77"/>
                <a:cs typeface="Khmer OS Siemreap" panose="02000500000000020004" pitchFamily="2" charset="77"/>
              </a:rPr>
              <a:t>សំណួរនេះត្រូវមានការពិនិត្យមើល</a:t>
            </a:r>
            <a:r>
              <a:rPr lang="ca-ES" altLang="en-US" sz="2400" dirty="0" err="1">
                <a:latin typeface="Khmer OS Siemreap" panose="02000500000000020004" pitchFamily="2" charset="77"/>
                <a:cs typeface="Khmer OS Siemreap" panose="02000500000000020004" pitchFamily="2" charset="77"/>
              </a:rPr>
              <a:t>កែ</a:t>
            </a:r>
            <a:r>
              <a:rPr lang="km-KH" altLang="en-US" sz="2400" dirty="0">
                <a:latin typeface="Khmer OS Siemreap" panose="02000500000000020004" pitchFamily="2" charset="77"/>
                <a:cs typeface="Khmer OS Siemreap" panose="02000500000000020004" pitchFamily="2" charset="77"/>
              </a:rPr>
              <a:t>សម្រួលឡើងវិញ។</a:t>
            </a:r>
            <a:endParaRPr lang="en-US" altLang="en-US" sz="2400" dirty="0">
              <a:latin typeface="Khmer OS Siemreap" panose="02000500000000020004" pitchFamily="2" charset="77"/>
              <a:cs typeface="Khmer OS Siemreap" panose="0200050000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463941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32134-EEEC-AF26-E70E-57D1B38BB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57200"/>
            <a:ext cx="8735437" cy="1143000"/>
          </a:xfrm>
        </p:spPr>
        <p:txBody>
          <a:bodyPr/>
          <a:lstStyle/>
          <a:p>
            <a:pPr>
              <a:lnSpc>
                <a:spcPct val="150000"/>
              </a:lnSpc>
            </a:pPr>
            <a:br>
              <a:rPr lang="km-KH" altLang="en-US" sz="2800" dirty="0">
                <a:latin typeface="Khmer OS Muol Light" panose="02000500000000020004" pitchFamily="2" charset="77"/>
                <a:cs typeface="Khmer OS Muol Light" panose="02000500000000020004" pitchFamily="2" charset="77"/>
              </a:rPr>
            </a:br>
            <a:r>
              <a:rPr lang="km-KH" altLang="en-US" sz="2800" dirty="0">
                <a:latin typeface="Khmer OS Muol Light" panose="02000500000000020004" pitchFamily="2" charset="77"/>
                <a:cs typeface="Khmer OS Muol Light" panose="02000500000000020004" pitchFamily="2" charset="77"/>
              </a:rPr>
              <a:t>ការបកស្រាយសន្ទស្សន៍នៃការញែក</a:t>
            </a:r>
            <a:br>
              <a:rPr lang="en-US" altLang="en-US" sz="2800" dirty="0">
                <a:latin typeface="Khmer OS Muol Light" panose="02000500000000020004" pitchFamily="2" charset="77"/>
                <a:cs typeface="Khmer OS Muol Light" panose="02000500000000020004" pitchFamily="2" charset="77"/>
              </a:rPr>
            </a:br>
            <a:endParaRPr lang="en-US" sz="2800" dirty="0">
              <a:latin typeface="Khmer OS Muol Light" panose="02000500000000020004" pitchFamily="2" charset="77"/>
              <a:cs typeface="Khmer OS Muol Light" panose="02000500000000020004" pitchFamily="2" charset="77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970CC6-4D92-DB35-95EB-59A679782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62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5785C0F-F9FA-AF09-9E13-F0754E5840CA}"/>
              </a:ext>
            </a:extLst>
          </p:cNvPr>
          <p:cNvSpPr txBox="1">
            <a:spLocks/>
          </p:cNvSpPr>
          <p:nvPr/>
        </p:nvSpPr>
        <p:spPr>
          <a:xfrm>
            <a:off x="304800" y="304800"/>
            <a:ext cx="86106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en-US" altLang="en-US" sz="2400" dirty="0">
              <a:solidFill>
                <a:srgbClr val="FFC000"/>
              </a:solidFill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8583AC65-3EA5-586B-CF9F-62928D4F4EF4}"/>
              </a:ext>
            </a:extLst>
          </p:cNvPr>
          <p:cNvSpPr txBox="1">
            <a:spLocks noChangeArrowheads="1"/>
          </p:cNvSpPr>
          <p:nvPr/>
        </p:nvSpPr>
        <p:spPr>
          <a:xfrm>
            <a:off x="1077686" y="2190750"/>
            <a:ext cx="8229600" cy="45307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km-KH" altLang="en-KH" sz="2400" dirty="0">
                <a:latin typeface="Khmer OS Siemreap" panose="02000500000000020004" pitchFamily="2" charset="77"/>
                <a:cs typeface="Khmer OS Siemreap" panose="02000500000000020004" pitchFamily="2" charset="77"/>
              </a:rPr>
              <a:t>តម្លៃសមមូលក្នុងការបកស្រាយសន្ទស្សន៍ញែក</a:t>
            </a:r>
            <a:endParaRPr lang="en-US" altLang="en-US" sz="2400" dirty="0">
              <a:latin typeface="Khmer OS Siemreap" panose="02000500000000020004" pitchFamily="2" charset="77"/>
              <a:cs typeface="Khmer OS Siemreap" panose="02000500000000020004" pitchFamily="2" charset="77"/>
            </a:endParaRPr>
          </a:p>
          <a:p>
            <a:pPr>
              <a:lnSpc>
                <a:spcPct val="200000"/>
              </a:lnSpc>
              <a:buFont typeface="Wingdings" pitchFamily="2" charset="2"/>
              <a:buNone/>
            </a:pPr>
            <a:r>
              <a:rPr lang="km-KH" altLang="en-US" sz="2400" dirty="0">
                <a:latin typeface="Khmer OS Siemreap" panose="02000500000000020004" pitchFamily="2" charset="77"/>
                <a:cs typeface="Khmer OS Siemreap" panose="02000500000000020004" pitchFamily="2" charset="77"/>
              </a:rPr>
              <a:t>	</a:t>
            </a:r>
            <a:r>
              <a:rPr lang="en-US" altLang="en-US" sz="2400" dirty="0">
                <a:solidFill>
                  <a:srgbClr val="00B050"/>
                </a:solidFill>
                <a:latin typeface="Khmer OS Siemreap" panose="02000500000000020004" pitchFamily="2" charset="77"/>
                <a:cs typeface="Khmer OS Siemreap" panose="02000500000000020004" pitchFamily="2" charset="77"/>
              </a:rPr>
              <a:t>0.40 or </a:t>
            </a:r>
            <a:r>
              <a:rPr lang="km-KH" altLang="en-US" sz="2400" dirty="0">
                <a:solidFill>
                  <a:srgbClr val="00B050"/>
                </a:solidFill>
                <a:latin typeface="Khmer OS Siemreap" panose="02000500000000020004" pitchFamily="2" charset="77"/>
                <a:cs typeface="Khmer OS Siemreap" panose="02000500000000020004" pitchFamily="2" charset="77"/>
              </a:rPr>
              <a:t>ខ្ពស់ជាង	</a:t>
            </a:r>
            <a:r>
              <a:rPr lang="en-US" altLang="en-US" sz="2400" dirty="0">
                <a:solidFill>
                  <a:srgbClr val="00B050"/>
                </a:solidFill>
                <a:latin typeface="Khmer OS Siemreap" panose="02000500000000020004" pitchFamily="2" charset="77"/>
                <a:cs typeface="Khmer OS Siemreap" panose="02000500000000020004" pitchFamily="2" charset="77"/>
              </a:rPr>
              <a:t>– </a:t>
            </a:r>
            <a:r>
              <a:rPr lang="km-KH" altLang="en-US" sz="2400" dirty="0">
                <a:solidFill>
                  <a:srgbClr val="00B050"/>
                </a:solidFill>
                <a:latin typeface="Khmer OS Siemreap" panose="02000500000000020004" pitchFamily="2" charset="77"/>
                <a:cs typeface="Khmer OS Siemreap" panose="02000500000000020004" pitchFamily="2" charset="77"/>
              </a:rPr>
              <a:t>ញែកខ្លាំង</a:t>
            </a:r>
            <a:endParaRPr lang="en-US" altLang="en-US" sz="2400" dirty="0">
              <a:solidFill>
                <a:srgbClr val="00B050"/>
              </a:solidFill>
              <a:latin typeface="Khmer OS Siemreap" panose="02000500000000020004" pitchFamily="2" charset="77"/>
              <a:cs typeface="Khmer OS Siemreap" panose="02000500000000020004" pitchFamily="2" charset="77"/>
            </a:endParaRPr>
          </a:p>
          <a:p>
            <a:pPr>
              <a:lnSpc>
                <a:spcPct val="200000"/>
              </a:lnSpc>
              <a:buFont typeface="Wingdings" pitchFamily="2" charset="2"/>
              <a:buNone/>
            </a:pPr>
            <a:r>
              <a:rPr lang="km-KH" altLang="en-US" sz="2400" dirty="0">
                <a:latin typeface="Khmer OS Siemreap" panose="02000500000000020004" pitchFamily="2" charset="77"/>
                <a:cs typeface="Khmer OS Siemreap" panose="02000500000000020004" pitchFamily="2" charset="77"/>
              </a:rPr>
              <a:t>	</a:t>
            </a:r>
            <a:r>
              <a:rPr lang="en-US" altLang="en-US" sz="2400" dirty="0">
                <a:solidFill>
                  <a:srgbClr val="FFC000"/>
                </a:solidFill>
                <a:latin typeface="Khmer OS Siemreap" panose="02000500000000020004" pitchFamily="2" charset="77"/>
                <a:cs typeface="Khmer OS Siemreap" panose="02000500000000020004" pitchFamily="2" charset="77"/>
              </a:rPr>
              <a:t>0.20 to .39 </a:t>
            </a:r>
            <a:r>
              <a:rPr lang="km-KH" altLang="en-US" sz="2400" dirty="0">
                <a:solidFill>
                  <a:srgbClr val="FFC000"/>
                </a:solidFill>
                <a:latin typeface="Khmer OS Siemreap" panose="02000500000000020004" pitchFamily="2" charset="77"/>
                <a:cs typeface="Khmer OS Siemreap" panose="02000500000000020004" pitchFamily="2" charset="77"/>
              </a:rPr>
              <a:t>	</a:t>
            </a:r>
            <a:r>
              <a:rPr lang="en-US" altLang="en-US" sz="2400" dirty="0">
                <a:solidFill>
                  <a:srgbClr val="FFC000"/>
                </a:solidFill>
                <a:latin typeface="Khmer OS Siemreap" panose="02000500000000020004" pitchFamily="2" charset="77"/>
                <a:cs typeface="Khmer OS Siemreap" panose="02000500000000020004" pitchFamily="2" charset="77"/>
              </a:rPr>
              <a:t>– </a:t>
            </a:r>
            <a:r>
              <a:rPr lang="km-KH" altLang="en-US" sz="2400" dirty="0">
                <a:solidFill>
                  <a:srgbClr val="FFC000"/>
                </a:solidFill>
                <a:latin typeface="Khmer OS Siemreap" panose="02000500000000020004" pitchFamily="2" charset="77"/>
                <a:cs typeface="Khmer OS Siemreap" panose="02000500000000020004" pitchFamily="2" charset="77"/>
              </a:rPr>
              <a:t>ញែកមធ្យម</a:t>
            </a:r>
          </a:p>
          <a:p>
            <a:pPr>
              <a:lnSpc>
                <a:spcPct val="200000"/>
              </a:lnSpc>
              <a:buFont typeface="Wingdings" pitchFamily="2" charset="2"/>
              <a:buNone/>
            </a:pPr>
            <a:r>
              <a:rPr lang="km-KH" altLang="en-US" sz="2400" dirty="0">
                <a:latin typeface="Khmer OS Siemreap" panose="02000500000000020004" pitchFamily="2" charset="77"/>
                <a:cs typeface="Khmer OS Siemreap" panose="02000500000000020004" pitchFamily="2" charset="77"/>
              </a:rPr>
              <a:t>	</a:t>
            </a:r>
            <a:r>
              <a:rPr lang="km-KH" altLang="en-US" sz="2400" dirty="0">
                <a:solidFill>
                  <a:srgbClr val="FF0000"/>
                </a:solidFill>
                <a:latin typeface="Khmer OS Siemreap" panose="02000500000000020004" pitchFamily="2" charset="77"/>
                <a:cs typeface="Khmer OS Siemreap" panose="02000500000000020004" pitchFamily="2" charset="77"/>
              </a:rPr>
              <a:t>ទាបជាង</a:t>
            </a:r>
            <a:r>
              <a:rPr lang="en-US" altLang="en-US" sz="2400" dirty="0">
                <a:solidFill>
                  <a:srgbClr val="FF0000"/>
                </a:solidFill>
                <a:latin typeface="Khmer OS Siemreap" panose="02000500000000020004" pitchFamily="2" charset="77"/>
                <a:cs typeface="Khmer OS Siemreap" panose="02000500000000020004" pitchFamily="2" charset="77"/>
              </a:rPr>
              <a:t> 0.20</a:t>
            </a:r>
            <a:r>
              <a:rPr lang="km-KH" altLang="en-US" sz="2400" dirty="0">
                <a:solidFill>
                  <a:srgbClr val="FF0000"/>
                </a:solidFill>
                <a:latin typeface="Khmer OS Siemreap" panose="02000500000000020004" pitchFamily="2" charset="77"/>
                <a:cs typeface="Khmer OS Siemreap" panose="02000500000000020004" pitchFamily="2" charset="77"/>
              </a:rPr>
              <a:t>	</a:t>
            </a:r>
            <a:r>
              <a:rPr lang="en-US" altLang="en-US" sz="2400" dirty="0">
                <a:solidFill>
                  <a:srgbClr val="FF0000"/>
                </a:solidFill>
                <a:latin typeface="Khmer OS Siemreap" panose="02000500000000020004" pitchFamily="2" charset="77"/>
                <a:cs typeface="Khmer OS Siemreap" panose="02000500000000020004" pitchFamily="2" charset="77"/>
              </a:rPr>
              <a:t>– </a:t>
            </a:r>
            <a:r>
              <a:rPr lang="km-KH" altLang="en-US" sz="2400" dirty="0">
                <a:solidFill>
                  <a:srgbClr val="FF0000"/>
                </a:solidFill>
                <a:latin typeface="Khmer OS Siemreap" panose="02000500000000020004" pitchFamily="2" charset="77"/>
                <a:cs typeface="Khmer OS Siemreap" panose="02000500000000020004" pitchFamily="2" charset="77"/>
              </a:rPr>
              <a:t>ញែកខ្សោយ</a:t>
            </a:r>
            <a:endParaRPr lang="en-US" altLang="en-US" sz="2400" dirty="0">
              <a:solidFill>
                <a:srgbClr val="FF0000"/>
              </a:solidFill>
              <a:latin typeface="Khmer OS Siemreap" panose="02000500000000020004" pitchFamily="2" charset="77"/>
              <a:cs typeface="Khmer OS Siemreap" panose="02000500000000020004" pitchFamily="2" charset="77"/>
            </a:endParaRPr>
          </a:p>
          <a:p>
            <a:endParaRPr lang="en-US" altLang="en-US" dirty="0">
              <a:latin typeface="Khmer OS Siemreap" panose="02000500000000020004" pitchFamily="2" charset="77"/>
              <a:cs typeface="Khmer OS Siemreap" panose="0200050000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84022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32134-EEEC-AF26-E70E-57D1B38BB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81" y="172725"/>
            <a:ext cx="8735437" cy="1143000"/>
          </a:xfrm>
        </p:spPr>
        <p:txBody>
          <a:bodyPr/>
          <a:lstStyle/>
          <a:p>
            <a:r>
              <a:rPr lang="km-KH" sz="3200" dirty="0">
                <a:latin typeface="Khmer OS Muol Light" panose="02000500000000020004" pitchFamily="2" charset="77"/>
                <a:cs typeface="Khmer OS Muol Light" panose="02000500000000020004" pitchFamily="2" charset="77"/>
              </a:rPr>
              <a:t>រូបមន្តសម្រាប់វិភាគសំណួរ</a:t>
            </a:r>
            <a:endParaRPr lang="en-US" sz="3200" dirty="0">
              <a:latin typeface="Khmer OS Muol Light" panose="02000500000000020004" pitchFamily="2" charset="77"/>
              <a:cs typeface="Khmer OS Muol Light" panose="02000500000000020004" pitchFamily="2" charset="77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7E20DB-7C77-CE92-26C1-3A7CA44E9D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786" y="1270982"/>
            <a:ext cx="7549335" cy="30047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0F8CC5-E128-AA84-F9B9-C54B9BAA35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5826"/>
          <a:stretch/>
        </p:blipFill>
        <p:spPr>
          <a:xfrm>
            <a:off x="861878" y="4037309"/>
            <a:ext cx="3590379" cy="22969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C2B21D2-B662-6CB0-D487-6DDF3AC300B3}"/>
              </a:ext>
            </a:extLst>
          </p:cNvPr>
          <p:cNvSpPr txBox="1"/>
          <p:nvPr/>
        </p:nvSpPr>
        <p:spPr>
          <a:xfrm>
            <a:off x="4746167" y="4572000"/>
            <a:ext cx="4083169" cy="17197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d &lt; 0.20 		</a:t>
            </a:r>
            <a:r>
              <a:rPr lang="km-KH" sz="1600" dirty="0">
                <a:solidFill>
                  <a:srgbClr val="FF0000"/>
                </a:solidFill>
                <a:latin typeface="Khmer OS Siemreap" panose="02000500000000020004" pitchFamily="2" charset="77"/>
                <a:cs typeface="Khmer OS Siemreap" panose="02000500000000020004" pitchFamily="2" charset="77"/>
              </a:rPr>
              <a:t>ដកសំណួរតេស្តចេញ</a:t>
            </a:r>
            <a:endParaRPr lang="en-US" sz="1600" dirty="0">
              <a:solidFill>
                <a:srgbClr val="FF0000"/>
              </a:solidFill>
              <a:latin typeface="Khmer OS Siemreap" panose="02000500000000020004" pitchFamily="2" charset="77"/>
              <a:cs typeface="Khmer OS Siemreap" panose="02000500000000020004" pitchFamily="2" charset="77"/>
            </a:endParaRPr>
          </a:p>
          <a:p>
            <a:pPr>
              <a:lnSpc>
                <a:spcPct val="150000"/>
              </a:lnSpc>
            </a:pPr>
            <a:r>
              <a:rPr lang="en-US" dirty="0"/>
              <a:t>d = 0.20 – 0.30</a:t>
            </a:r>
            <a:r>
              <a:rPr lang="km-KH" dirty="0"/>
              <a:t>	</a:t>
            </a:r>
            <a:r>
              <a:rPr lang="km-KH" sz="1600" dirty="0">
                <a:solidFill>
                  <a:srgbClr val="FFC000"/>
                </a:solidFill>
                <a:latin typeface="Khmer OS Siemreap" panose="02000500000000020004" pitchFamily="2" charset="77"/>
                <a:cs typeface="Khmer OS Siemreap" panose="02000500000000020004" pitchFamily="2" charset="77"/>
              </a:rPr>
              <a:t>រក្សាទុក តែពិនិត្យឡើងវិញ</a:t>
            </a:r>
            <a:endParaRPr lang="en-US" dirty="0">
              <a:solidFill>
                <a:srgbClr val="FFC000"/>
              </a:solidFill>
              <a:latin typeface="Khmer OS Siemreap" panose="02000500000000020004" pitchFamily="2" charset="77"/>
              <a:cs typeface="Khmer OS Siemreap" panose="02000500000000020004" pitchFamily="2" charset="77"/>
            </a:endParaRPr>
          </a:p>
          <a:p>
            <a:pPr>
              <a:lnSpc>
                <a:spcPct val="150000"/>
              </a:lnSpc>
            </a:pPr>
            <a:r>
              <a:rPr lang="en-US" dirty="0"/>
              <a:t>d = 0.30 – 0.40</a:t>
            </a:r>
            <a:r>
              <a:rPr lang="km-KH" dirty="0"/>
              <a:t>	</a:t>
            </a:r>
            <a:r>
              <a:rPr lang="km-KH" sz="1600" dirty="0">
                <a:solidFill>
                  <a:srgbClr val="0070C0"/>
                </a:solidFill>
                <a:latin typeface="Khmer OS Siemreap" panose="02000500000000020004" pitchFamily="2" charset="77"/>
                <a:cs typeface="Khmer OS Siemreap" panose="02000500000000020004" pitchFamily="2" charset="77"/>
              </a:rPr>
              <a:t>រក្សាទុក តែពិនិត្យឡើងវិញ</a:t>
            </a:r>
            <a:endParaRPr lang="en-US" sz="1600" dirty="0">
              <a:solidFill>
                <a:srgbClr val="0070C0"/>
              </a:solidFill>
              <a:latin typeface="Khmer OS Siemreap" panose="02000500000000020004" pitchFamily="2" charset="77"/>
              <a:cs typeface="Khmer OS Siemreap" panose="02000500000000020004" pitchFamily="2" charset="77"/>
            </a:endParaRPr>
          </a:p>
          <a:p>
            <a:pPr>
              <a:lnSpc>
                <a:spcPct val="150000"/>
              </a:lnSpc>
            </a:pPr>
            <a:r>
              <a:rPr lang="en-US" dirty="0"/>
              <a:t>d &gt; 0.40</a:t>
            </a:r>
            <a:r>
              <a:rPr lang="km-KH" dirty="0"/>
              <a:t>		</a:t>
            </a:r>
            <a:r>
              <a:rPr lang="km-KH" sz="1600" dirty="0">
                <a:solidFill>
                  <a:srgbClr val="00B050"/>
                </a:solidFill>
                <a:latin typeface="Khmer OS Siemreap" panose="02000500000000020004" pitchFamily="2" charset="77"/>
                <a:cs typeface="Khmer OS Siemreap" panose="02000500000000020004" pitchFamily="2" charset="77"/>
              </a:rPr>
              <a:t>សំណួរល្អត្រូវរក្សាទុក</a:t>
            </a:r>
            <a:endParaRPr lang="en-KH" dirty="0">
              <a:solidFill>
                <a:srgbClr val="00B050"/>
              </a:solidFill>
              <a:latin typeface="Khmer OS Siemreap" panose="02000500000000020004" pitchFamily="2" charset="77"/>
              <a:cs typeface="Khmer OS Siemreap" panose="02000500000000020004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C8F8AE-7883-E152-6B47-E51680A0AC65}"/>
              </a:ext>
            </a:extLst>
          </p:cNvPr>
          <p:cNvSpPr txBox="1"/>
          <p:nvPr/>
        </p:nvSpPr>
        <p:spPr>
          <a:xfrm>
            <a:off x="1045027" y="5510816"/>
            <a:ext cx="460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(d)</a:t>
            </a:r>
            <a:endParaRPr lang="en-KH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490C077-EC35-C3F0-D77B-42E7CB184356}"/>
              </a:ext>
            </a:extLst>
          </p:cNvPr>
          <p:cNvSpPr/>
          <p:nvPr/>
        </p:nvSpPr>
        <p:spPr>
          <a:xfrm>
            <a:off x="4571999" y="4484914"/>
            <a:ext cx="4367719" cy="1948543"/>
          </a:xfrm>
          <a:prstGeom prst="roundRect">
            <a:avLst>
              <a:gd name="adj" fmla="val 9463"/>
            </a:avLst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H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9742D023-4BB8-BFC5-00FF-BDACCBCE7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1390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32134-EEEC-AF26-E70E-57D1B38BB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081" y="488411"/>
            <a:ext cx="8735437" cy="1143000"/>
          </a:xfrm>
        </p:spPr>
        <p:txBody>
          <a:bodyPr/>
          <a:lstStyle/>
          <a:p>
            <a:r>
              <a:rPr lang="km-KH" sz="3200" dirty="0">
                <a:latin typeface="Khmer OS Muol Light" panose="02000500000000020004" pitchFamily="2" charset="77"/>
                <a:cs typeface="Khmer OS Muol Light" panose="02000500000000020004" pitchFamily="2" charset="77"/>
              </a:rPr>
              <a:t>កម្រិតលំបាកនៃសំណួរ</a:t>
            </a:r>
            <a:endParaRPr lang="en-US" sz="3200" dirty="0">
              <a:latin typeface="Khmer OS Muol Light" panose="02000500000000020004" pitchFamily="2" charset="77"/>
              <a:cs typeface="Khmer OS Muol Light" panose="02000500000000020004" pitchFamily="2" charset="77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79DA987-9348-1D25-45C8-B4B1A7E678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873" y="2710481"/>
            <a:ext cx="8371114" cy="386448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km-KH" cap="all" dirty="0">
                <a:solidFill>
                  <a:srgbClr val="0070C0"/>
                </a:solidFill>
                <a:latin typeface="Khmer OS Bokor" panose="02000500000000020004" pitchFamily="2" charset="77"/>
                <a:ea typeface="+mj-ea"/>
                <a:cs typeface="Khmer OS Bokor" panose="02000500000000020004" pitchFamily="2" charset="77"/>
              </a:rPr>
              <a:t>សំណួរងាយស្រួល </a:t>
            </a:r>
            <a:r>
              <a:rPr lang="km-KH" cap="all" dirty="0">
                <a:latin typeface="Khmer OS Siemreap" panose="02000500000000020004" pitchFamily="2" charset="77"/>
                <a:ea typeface="+mj-ea"/>
                <a:cs typeface="Khmer OS Siemreap" panose="02000500000000020004" pitchFamily="2" charset="77"/>
              </a:rPr>
              <a:t>	៖ សិស្សភាគច្រើនអាចឆ្លើយត្រូវ </a:t>
            </a:r>
            <a:r>
              <a:rPr lang="en-US" cap="all" dirty="0">
                <a:latin typeface="Khmer OS Siemreap" panose="02000500000000020004" pitchFamily="2" charset="77"/>
                <a:ea typeface="+mj-ea"/>
                <a:cs typeface="Khmer OS Siemreap" panose="02000500000000020004" pitchFamily="2" charset="77"/>
              </a:rPr>
              <a:t>(3/4)</a:t>
            </a:r>
          </a:p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km-KH" cap="all" dirty="0">
                <a:solidFill>
                  <a:srgbClr val="0070C0"/>
                </a:solidFill>
                <a:latin typeface="Khmer OS Bokor" panose="02000500000000020004" pitchFamily="2" charset="77"/>
                <a:ea typeface="+mj-ea"/>
                <a:cs typeface="Khmer OS Bokor" panose="02000500000000020004" pitchFamily="2" charset="77"/>
              </a:rPr>
              <a:t>សំណួរមធ្យម </a:t>
            </a:r>
            <a:r>
              <a:rPr lang="km-KH" cap="all" dirty="0">
                <a:latin typeface="Khmer OS Siemreap" panose="02000500000000020004" pitchFamily="2" charset="77"/>
                <a:ea typeface="+mj-ea"/>
                <a:cs typeface="Khmer OS Siemreap" panose="02000500000000020004" pitchFamily="2" charset="77"/>
              </a:rPr>
              <a:t>		៖ សិស្សប្រហែលពាក់កណ្តាល ឬតិចជាងនេះ</a:t>
            </a:r>
            <a:br>
              <a:rPr lang="km-KH" cap="all" dirty="0">
                <a:latin typeface="Khmer OS Siemreap" panose="02000500000000020004" pitchFamily="2" charset="77"/>
                <a:ea typeface="+mj-ea"/>
                <a:cs typeface="Khmer OS Siemreap" panose="02000500000000020004" pitchFamily="2" charset="77"/>
              </a:rPr>
            </a:br>
            <a:r>
              <a:rPr lang="km-KH" cap="all" dirty="0">
                <a:latin typeface="Khmer OS Siemreap" panose="02000500000000020004" pitchFamily="2" charset="77"/>
                <a:ea typeface="+mj-ea"/>
                <a:cs typeface="Khmer OS Siemreap" panose="02000500000000020004" pitchFamily="2" charset="77"/>
              </a:rPr>
              <a:t>			    អាចឆ្លើយបានត្រឹមត្រូវ</a:t>
            </a:r>
          </a:p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km-KH" cap="all" dirty="0">
                <a:solidFill>
                  <a:srgbClr val="0070C0"/>
                </a:solidFill>
                <a:latin typeface="Khmer OS Bokor" panose="02000500000000020004" pitchFamily="2" charset="77"/>
                <a:ea typeface="+mj-ea"/>
                <a:cs typeface="Khmer OS Bokor" panose="02000500000000020004" pitchFamily="2" charset="77"/>
              </a:rPr>
              <a:t>សំណួរលំបាក	</a:t>
            </a:r>
            <a:r>
              <a:rPr lang="km-KH" cap="all" dirty="0">
                <a:latin typeface="Khmer OS Siemreap" panose="02000500000000020004" pitchFamily="2" charset="77"/>
                <a:ea typeface="+mj-ea"/>
                <a:cs typeface="Khmer OS Siemreap" panose="02000500000000020004" pitchFamily="2" charset="77"/>
              </a:rPr>
              <a:t>	៖ សិស្សប្រហែល </a:t>
            </a:r>
            <a:r>
              <a:rPr lang="en-US" cap="all" dirty="0">
                <a:latin typeface="Khmer OS Siemreap" panose="02000500000000020004" pitchFamily="2" charset="77"/>
                <a:ea typeface="+mj-ea"/>
                <a:cs typeface="Khmer OS Siemreap" panose="02000500000000020004" pitchFamily="2" charset="77"/>
              </a:rPr>
              <a:t>(1/4</a:t>
            </a:r>
            <a:r>
              <a:rPr lang="km-KH" cap="all" dirty="0">
                <a:latin typeface="Khmer OS Siemreap" panose="02000500000000020004" pitchFamily="2" charset="77"/>
                <a:ea typeface="+mj-ea"/>
                <a:cs typeface="Khmer OS Siemreap" panose="02000500000000020004" pitchFamily="2" charset="77"/>
              </a:rPr>
              <a:t> ឬតិចជាងនេះ</a:t>
            </a:r>
            <a:r>
              <a:rPr lang="en-US" cap="all" dirty="0">
                <a:latin typeface="Khmer OS Siemreap" panose="02000500000000020004" pitchFamily="2" charset="77"/>
                <a:ea typeface="+mj-ea"/>
                <a:cs typeface="Khmer OS Siemreap" panose="02000500000000020004" pitchFamily="2" charset="77"/>
              </a:rPr>
              <a:t>) </a:t>
            </a:r>
            <a:r>
              <a:rPr lang="km-KH" cap="all" dirty="0">
                <a:latin typeface="Khmer OS Siemreap" panose="02000500000000020004" pitchFamily="2" charset="77"/>
                <a:ea typeface="+mj-ea"/>
                <a:cs typeface="Khmer OS Siemreap" panose="02000500000000020004" pitchFamily="2" charset="77"/>
              </a:rPr>
              <a:t>ប៉ុននោះ</a:t>
            </a:r>
            <a:br>
              <a:rPr lang="km-KH" cap="all" dirty="0">
                <a:latin typeface="Khmer OS Siemreap" panose="02000500000000020004" pitchFamily="2" charset="77"/>
                <a:ea typeface="+mj-ea"/>
                <a:cs typeface="Khmer OS Siemreap" panose="02000500000000020004" pitchFamily="2" charset="77"/>
              </a:rPr>
            </a:br>
            <a:r>
              <a:rPr lang="km-KH" cap="all" dirty="0">
                <a:latin typeface="Khmer OS Siemreap" panose="02000500000000020004" pitchFamily="2" charset="77"/>
                <a:ea typeface="+mj-ea"/>
                <a:cs typeface="Khmer OS Siemreap" panose="02000500000000020004" pitchFamily="2" charset="77"/>
              </a:rPr>
              <a:t>			    អាចឆ្លើយបានត្រឹមត្រូវ</a:t>
            </a:r>
            <a:endParaRPr lang="en-US" cap="all" dirty="0">
              <a:latin typeface="Khmer OS Siemreap" panose="02000500000000020004" pitchFamily="2" charset="77"/>
              <a:ea typeface="+mj-ea"/>
              <a:cs typeface="Khmer OS Siemreap" panose="02000500000000020004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64A41B-95EA-797E-9D58-FA86BD7BE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39297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32134-EEEC-AF26-E70E-57D1B38BB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081" y="488411"/>
            <a:ext cx="8735437" cy="1143000"/>
          </a:xfrm>
        </p:spPr>
        <p:txBody>
          <a:bodyPr/>
          <a:lstStyle/>
          <a:p>
            <a:r>
              <a:rPr lang="km-KH" sz="3200" dirty="0">
                <a:latin typeface="Khmer OS Muol Light" panose="02000500000000020004" pitchFamily="2" charset="77"/>
                <a:cs typeface="Khmer OS Muol Light" panose="02000500000000020004" pitchFamily="2" charset="77"/>
              </a:rPr>
              <a:t>ជំហាននៃការវិភាគសំណួរ</a:t>
            </a:r>
            <a:endParaRPr lang="en-US" sz="3200" dirty="0">
              <a:latin typeface="Khmer OS Muol Light" panose="02000500000000020004" pitchFamily="2" charset="77"/>
              <a:cs typeface="Khmer OS Muol Light" panose="02000500000000020004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C8F8AE-7883-E152-6B47-E51680A0AC65}"/>
              </a:ext>
            </a:extLst>
          </p:cNvPr>
          <p:cNvSpPr txBox="1"/>
          <p:nvPr/>
        </p:nvSpPr>
        <p:spPr>
          <a:xfrm>
            <a:off x="1045027" y="5510816"/>
            <a:ext cx="460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(d)</a:t>
            </a:r>
            <a:endParaRPr lang="en-KH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F15761-3F53-7CB7-4677-BA02EC5357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89" y="2661917"/>
            <a:ext cx="8985758" cy="331434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9F0181D-9882-498D-C6B0-08C61671A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39242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641752D-E573-48E1-CF40-8024C9C53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66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2C876D0-EA1D-813C-6113-E8B1911A9A99}"/>
              </a:ext>
            </a:extLst>
          </p:cNvPr>
          <p:cNvSpPr txBox="1">
            <a:spLocks/>
          </p:cNvSpPr>
          <p:nvPr/>
        </p:nvSpPr>
        <p:spPr>
          <a:xfrm>
            <a:off x="457200" y="228600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m-KH" sz="4800" dirty="0">
                <a:latin typeface="Khmer OS Muol Light" panose="02000500000000020004" pitchFamily="2" charset="77"/>
                <a:cs typeface="Khmer OS Muol Light" panose="02000500000000020004" pitchFamily="2" charset="77"/>
              </a:rPr>
              <a:t>ប្រព័ន្ធនៃការវិភាគតេស្ត</a:t>
            </a:r>
            <a:endParaRPr lang="en-US" sz="4800" dirty="0">
              <a:latin typeface="Khmer OS Muol Light" panose="02000500000000020004" pitchFamily="2" charset="77"/>
              <a:cs typeface="Khmer OS Muol Light" panose="02000500000000020004" pitchFamily="2" charset="77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DB98147-8637-62F1-2E07-56A90AF069B8}"/>
              </a:ext>
            </a:extLst>
          </p:cNvPr>
          <p:cNvSpPr txBox="1">
            <a:spLocks/>
          </p:cNvSpPr>
          <p:nvPr/>
        </p:nvSpPr>
        <p:spPr>
          <a:xfrm>
            <a:off x="457200" y="3615846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latin typeface="Baloo Bhai 2 SemiBold" panose="03080502040302020200" pitchFamily="66" charset="77"/>
                <a:cs typeface="Baloo Bhai 2 SemiBold" panose="03080502040302020200" pitchFamily="66" charset="77"/>
              </a:rPr>
              <a:t>Item Analyze Excel Template</a:t>
            </a:r>
          </a:p>
        </p:txBody>
      </p:sp>
    </p:spTree>
    <p:extLst>
      <p:ext uri="{BB962C8B-B14F-4D97-AF65-F5344CB8AC3E}">
        <p14:creationId xmlns:p14="http://schemas.microsoft.com/office/powerpoint/2010/main" val="4069479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32134-EEEC-AF26-E70E-57D1B38BB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81" y="519312"/>
            <a:ext cx="8735437" cy="1143000"/>
          </a:xfrm>
        </p:spPr>
        <p:txBody>
          <a:bodyPr/>
          <a:lstStyle/>
          <a:p>
            <a:r>
              <a:rPr lang="km-KH" sz="2800" dirty="0">
                <a:latin typeface="Khmer OS Muol Light" panose="02000500000000020004" pitchFamily="2" charset="77"/>
                <a:cs typeface="Khmer OS Muol Light" panose="02000500000000020004" pitchFamily="2" charset="77"/>
              </a:rPr>
              <a:t>៣.២ ការប្រើប្រាស់ប្រព័ន្ធវិភាគសំណួរបែបអេឡិចត្រូនិក</a:t>
            </a:r>
            <a:endParaRPr lang="en-US" sz="2800" dirty="0">
              <a:latin typeface="Khmer OS Muol Light" panose="02000500000000020004" pitchFamily="2" charset="77"/>
              <a:cs typeface="Khmer OS Muol Light" panose="02000500000000020004" pitchFamily="2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B8485E-3919-CD9E-217A-2B48903ADA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264" y="1934655"/>
            <a:ext cx="8729454" cy="4740167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970CC6-4D92-DB35-95EB-59A679782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43840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641752D-E573-48E1-CF40-8024C9C53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68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2C876D0-EA1D-813C-6113-E8B1911A9A99}"/>
              </a:ext>
            </a:extLst>
          </p:cNvPr>
          <p:cNvSpPr txBox="1">
            <a:spLocks/>
          </p:cNvSpPr>
          <p:nvPr/>
        </p:nvSpPr>
        <p:spPr>
          <a:xfrm>
            <a:off x="457200" y="228600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m-KH" sz="4800" dirty="0">
                <a:latin typeface="Khmer OS Muol Light" panose="02000500000000020004" pitchFamily="2" charset="77"/>
                <a:cs typeface="Khmer OS Muol Light" panose="02000500000000020004" pitchFamily="2" charset="77"/>
              </a:rPr>
              <a:t>តារាងផែនការតេស្ត</a:t>
            </a:r>
            <a:endParaRPr lang="en-US" sz="4800" dirty="0">
              <a:latin typeface="Khmer OS Muol Light" panose="02000500000000020004" pitchFamily="2" charset="77"/>
              <a:cs typeface="Khmer OS Muol Light" panose="02000500000000020004" pitchFamily="2" charset="77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DB98147-8637-62F1-2E07-56A90AF069B8}"/>
              </a:ext>
            </a:extLst>
          </p:cNvPr>
          <p:cNvSpPr txBox="1">
            <a:spLocks/>
          </p:cNvSpPr>
          <p:nvPr/>
        </p:nvSpPr>
        <p:spPr>
          <a:xfrm>
            <a:off x="634652" y="360332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latin typeface="Baloo Bhai 2 SemiBold" panose="03080502040302020200" pitchFamily="66" charset="77"/>
                <a:cs typeface="Baloo Bhai 2 SemiBold" panose="03080502040302020200" pitchFamily="66" charset="77"/>
              </a:rPr>
              <a:t>Table of Specification</a:t>
            </a:r>
          </a:p>
        </p:txBody>
      </p:sp>
    </p:spTree>
    <p:extLst>
      <p:ext uri="{BB962C8B-B14F-4D97-AF65-F5344CB8AC3E}">
        <p14:creationId xmlns:p14="http://schemas.microsoft.com/office/powerpoint/2010/main" val="790107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D875F-B588-6645-9A3F-022B02B0B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457" y="508426"/>
            <a:ext cx="8229600" cy="11430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m-KH" sz="3200" dirty="0">
                <a:latin typeface="Khmer OS Muol Light" panose="02000500000000020004" pitchFamily="2" charset="77"/>
                <a:cs typeface="Khmer OS Muol Light" panose="02000500000000020004" pitchFamily="2" charset="77"/>
              </a:rPr>
              <a:t>២.២ ការបង្កើតផែនការតេស្ត</a:t>
            </a:r>
            <a:br>
              <a:rPr lang="en-US" sz="3200" dirty="0">
                <a:latin typeface="Khmer OS Muol Light" panose="02000500000000020004" pitchFamily="2" charset="77"/>
                <a:cs typeface="Khmer OS Muol Light" panose="02000500000000020004" pitchFamily="2" charset="77"/>
              </a:rPr>
            </a:br>
            <a:r>
              <a:rPr lang="km-KH" sz="3200" dirty="0">
                <a:latin typeface="Khmer OS Muol Light" panose="02000500000000020004" pitchFamily="2" charset="77"/>
                <a:cs typeface="Khmer OS Muol Light" panose="02000500000000020004" pitchFamily="2" charset="77"/>
              </a:rPr>
              <a:t>     </a:t>
            </a:r>
            <a:r>
              <a:rPr lang="en-US" sz="3200" dirty="0">
                <a:latin typeface="Khmer OS Muol Light" panose="02000500000000020004" pitchFamily="2" charset="77"/>
                <a:cs typeface="Khmer OS Muol Light" panose="02000500000000020004" pitchFamily="2" charset="77"/>
              </a:rPr>
              <a:t>(</a:t>
            </a:r>
            <a:r>
              <a:rPr lang="km-KH" sz="3200" dirty="0">
                <a:latin typeface="Khmer OS Bokor" panose="02000500000000020004" pitchFamily="2" charset="77"/>
                <a:cs typeface="Khmer OS Bokor" panose="02000500000000020004" pitchFamily="2" charset="77"/>
              </a:rPr>
              <a:t>តារាងផែនការតេស្ត</a:t>
            </a:r>
            <a:r>
              <a:rPr lang="en-US" sz="3200" dirty="0">
                <a:latin typeface="Khmer OS Bokor" panose="02000500000000020004" pitchFamily="2" charset="77"/>
                <a:cs typeface="Khmer OS Bokor" panose="02000500000000020004" pitchFamily="2" charset="77"/>
              </a:rPr>
              <a:t>)</a:t>
            </a:r>
          </a:p>
        </p:txBody>
      </p:sp>
      <p:pic>
        <p:nvPicPr>
          <p:cNvPr id="5" name="Picture 4" descr="A picture containing table&#10;&#10;Description automatically generated">
            <a:extLst>
              <a:ext uri="{FF2B5EF4-FFF2-40B4-BE49-F238E27FC236}">
                <a16:creationId xmlns:a16="http://schemas.microsoft.com/office/drawing/2014/main" id="{07B4EFA5-474B-6440-610D-934A2828F4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97" b="26486"/>
          <a:stretch/>
        </p:blipFill>
        <p:spPr>
          <a:xfrm>
            <a:off x="337457" y="2480198"/>
            <a:ext cx="8469086" cy="386937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94433E-F603-CA46-8CE2-5681C5478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6448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641752D-E573-48E1-CF40-8024C9C53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7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2C876D0-EA1D-813C-6113-E8B1911A9A99}"/>
              </a:ext>
            </a:extLst>
          </p:cNvPr>
          <p:cNvSpPr txBox="1">
            <a:spLocks/>
          </p:cNvSpPr>
          <p:nvPr/>
        </p:nvSpPr>
        <p:spPr>
          <a:xfrm>
            <a:off x="457200" y="228600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m-KH" sz="4800" dirty="0">
                <a:latin typeface="Khmer OS Muol Light" panose="02000500000000020004" pitchFamily="2" charset="77"/>
                <a:cs typeface="Khmer OS Muol Light" panose="02000500000000020004" pitchFamily="2" charset="77"/>
              </a:rPr>
              <a:t>ការសរសេរវត្ថុបំណងអប់រំ</a:t>
            </a:r>
            <a:endParaRPr lang="en-US" sz="4800" dirty="0">
              <a:latin typeface="Khmer OS Muol Light" panose="02000500000000020004" pitchFamily="2" charset="77"/>
              <a:cs typeface="Khmer OS Muol Light" panose="02000500000000020004" pitchFamily="2" charset="77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DB98147-8637-62F1-2E07-56A90AF069B8}"/>
              </a:ext>
            </a:extLst>
          </p:cNvPr>
          <p:cNvSpPr txBox="1">
            <a:spLocks/>
          </p:cNvSpPr>
          <p:nvPr/>
        </p:nvSpPr>
        <p:spPr>
          <a:xfrm>
            <a:off x="634652" y="360332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latin typeface="Baloo Bhai 2 SemiBold" panose="03080502040302020200" pitchFamily="66" charset="77"/>
                <a:cs typeface="Baloo Bhai 2 SemiBold" panose="03080502040302020200" pitchFamily="66" charset="77"/>
              </a:rPr>
              <a:t> Objective Writing</a:t>
            </a:r>
          </a:p>
        </p:txBody>
      </p:sp>
    </p:spTree>
    <p:extLst>
      <p:ext uri="{BB962C8B-B14F-4D97-AF65-F5344CB8AC3E}">
        <p14:creationId xmlns:p14="http://schemas.microsoft.com/office/powerpoint/2010/main" val="232533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529" y="975003"/>
            <a:ext cx="7520940" cy="646969"/>
          </a:xfrm>
        </p:spPr>
        <p:txBody>
          <a:bodyPr/>
          <a:lstStyle/>
          <a:p>
            <a:pPr algn="ctr"/>
            <a:r>
              <a:rPr lang="km-KH" sz="3200" b="1" dirty="0">
                <a:latin typeface="Khmer OS Muol Light" panose="02000500000000020004" pitchFamily="2" charset="77"/>
                <a:cs typeface="Khmer OS Muol Light" panose="02000500000000020004" pitchFamily="2" charset="77"/>
              </a:rPr>
              <a:t>តារាងផែនការតេស្ត</a:t>
            </a:r>
            <a:br>
              <a:rPr lang="km-KH" sz="3200" dirty="0">
                <a:latin typeface="Khmer OS Muol Light" panose="02000500000000020004" pitchFamily="2" charset="77"/>
                <a:cs typeface="Khmer OS Muol Light" panose="02000500000000020004" pitchFamily="2" charset="77"/>
              </a:rPr>
            </a:br>
            <a:endParaRPr lang="en-US" sz="3200" dirty="0">
              <a:latin typeface="Khmer OS Muol Light" panose="02000500000000020004" pitchFamily="2" charset="77"/>
              <a:cs typeface="Khmer OS Muol Light" panose="02000500000000020004" pitchFamily="2" charset="77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710" y="2418450"/>
            <a:ext cx="8966579" cy="3606061"/>
          </a:xfrm>
        </p:spPr>
        <p:txBody>
          <a:bodyPr>
            <a:noAutofit/>
          </a:bodyPr>
          <a:lstStyle/>
          <a:p>
            <a:pPr>
              <a:lnSpc>
                <a:spcPct val="170000"/>
              </a:lnSpc>
              <a:buFont typeface="Arial"/>
              <a:buChar char="•"/>
            </a:pPr>
            <a:r>
              <a:rPr lang="km-KH" sz="2000" b="0" cap="all" dirty="0">
                <a:latin typeface="Khmer OS Siemreap" panose="02000500000000020004" pitchFamily="2" charset="77"/>
                <a:ea typeface="+mj-ea"/>
                <a:cs typeface="Khmer OS Siemreap" panose="02000500000000020004" pitchFamily="2" charset="77"/>
              </a:rPr>
              <a:t>តារាងផែនការតេស្ត គឺជាឧបករណ៍មួយ ដែលគ្រូអាចប្រើសម្រាប់បង្កើតតេស្ត។ </a:t>
            </a:r>
            <a:endParaRPr lang="en-US" sz="2000" b="0" cap="all" dirty="0">
              <a:latin typeface="Khmer OS Siemreap" panose="02000500000000020004" pitchFamily="2" charset="77"/>
              <a:ea typeface="+mj-ea"/>
              <a:cs typeface="Khmer OS Siemreap" panose="02000500000000020004" pitchFamily="2" charset="77"/>
            </a:endParaRPr>
          </a:p>
          <a:p>
            <a:pPr>
              <a:lnSpc>
                <a:spcPct val="170000"/>
              </a:lnSpc>
              <a:buFont typeface="Arial"/>
              <a:buChar char="•"/>
            </a:pPr>
            <a:r>
              <a:rPr lang="km-KH" sz="2000" b="0" cap="all" dirty="0">
                <a:latin typeface="Khmer OS Siemreap" panose="02000500000000020004" pitchFamily="2" charset="77"/>
                <a:ea typeface="+mj-ea"/>
                <a:cs typeface="Khmer OS Siemreap" panose="02000500000000020004" pitchFamily="2" charset="77"/>
              </a:rPr>
              <a:t>តារាងនេះជួយគ្រូក្នុងការរៀបចំគម្រោងដើម្បីបង្កើតខ្លឹមសារ និងបំណិនក្នុងតេស្តឱ្យមានលក្ខណៈជាប្រព័ន្ធត្រឹមត្រូវ។</a:t>
            </a:r>
            <a:r>
              <a:rPr lang="en-US" sz="2000" b="0" cap="all" dirty="0">
                <a:latin typeface="Khmer OS Siemreap" panose="02000500000000020004" pitchFamily="2" charset="77"/>
                <a:ea typeface="+mj-ea"/>
                <a:cs typeface="Khmer OS Siemreap" panose="02000500000000020004" pitchFamily="2" charset="77"/>
              </a:rPr>
              <a:t> </a:t>
            </a:r>
            <a:endParaRPr lang="km-KH" sz="2000" b="0" cap="all" dirty="0">
              <a:latin typeface="Khmer OS Siemreap" panose="02000500000000020004" pitchFamily="2" charset="77"/>
              <a:ea typeface="+mj-ea"/>
              <a:cs typeface="Khmer OS Siemreap" panose="02000500000000020004" pitchFamily="2" charset="77"/>
            </a:endParaRPr>
          </a:p>
          <a:p>
            <a:pPr>
              <a:lnSpc>
                <a:spcPct val="170000"/>
              </a:lnSpc>
              <a:buFont typeface="Arial"/>
              <a:buChar char="•"/>
            </a:pPr>
            <a:r>
              <a:rPr lang="km-KH" sz="2000" b="0" cap="all" dirty="0">
                <a:latin typeface="Khmer OS Siemreap" panose="02000500000000020004" pitchFamily="2" charset="77"/>
                <a:ea typeface="+mj-ea"/>
                <a:cs typeface="Khmer OS Siemreap" panose="02000500000000020004" pitchFamily="2" charset="77"/>
              </a:rPr>
              <a:t>ការបំពេញតារាងផែនការតេស្តនេះនឹងជួយគ្រូបង្រៀនឆ្លុះបញ្ចាំងអំពី៖ </a:t>
            </a:r>
          </a:p>
          <a:p>
            <a:pPr lvl="2">
              <a:lnSpc>
                <a:spcPct val="170000"/>
              </a:lnSpc>
              <a:buFont typeface="Arial"/>
              <a:buChar char="•"/>
            </a:pPr>
            <a:r>
              <a:rPr lang="km-KH" sz="2000" b="0" cap="all" dirty="0">
                <a:latin typeface="Khmer OS Siemreap" panose="02000500000000020004" pitchFamily="2" charset="77"/>
                <a:ea typeface="+mj-ea"/>
                <a:cs typeface="Khmer OS Siemreap" panose="02000500000000020004" pitchFamily="2" charset="77"/>
              </a:rPr>
              <a:t>ខ្លឹមសារអ្វីដែលសំខាន់ ដែលគ្រូបានបង្រៀនរួចហើយ</a:t>
            </a:r>
          </a:p>
          <a:p>
            <a:pPr lvl="2">
              <a:lnSpc>
                <a:spcPct val="170000"/>
              </a:lnSpc>
              <a:buFont typeface="Arial"/>
              <a:buChar char="•"/>
            </a:pPr>
            <a:r>
              <a:rPr lang="km-KH" sz="2000" b="0" cap="all" dirty="0">
                <a:latin typeface="Khmer OS Siemreap" panose="02000500000000020004" pitchFamily="2" charset="77"/>
                <a:ea typeface="+mj-ea"/>
                <a:cs typeface="Khmer OS Siemreap" panose="02000500000000020004" pitchFamily="2" charset="77"/>
              </a:rPr>
              <a:t>បំ</a:t>
            </a:r>
            <a:r>
              <a:rPr lang="km-KH" sz="2000" cap="all" dirty="0">
                <a:latin typeface="Khmer OS Siemreap" panose="02000500000000020004" pitchFamily="2" charset="77"/>
                <a:ea typeface="+mj-ea"/>
                <a:cs typeface="Khmer OS Siemreap" panose="02000500000000020004" pitchFamily="2" charset="77"/>
              </a:rPr>
              <a:t>ណិ</a:t>
            </a:r>
            <a:r>
              <a:rPr lang="km-KH" sz="2000" b="0" cap="all" dirty="0">
                <a:latin typeface="Khmer OS Siemreap" panose="02000500000000020004" pitchFamily="2" charset="77"/>
                <a:ea typeface="+mj-ea"/>
                <a:cs typeface="Khmer OS Siemreap" panose="02000500000000020004" pitchFamily="2" charset="77"/>
              </a:rPr>
              <a:t>នដែលគ្រូបានដាក់ក្នុងការបង្រៀនរួចហើយ ដូចជា ចងចាំ យល់ដឹង អនុវត្ត...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E2BD77-63CF-B60A-F028-3557B46D7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277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640080"/>
            <a:ext cx="7520940" cy="548640"/>
          </a:xfrm>
        </p:spPr>
        <p:txBody>
          <a:bodyPr/>
          <a:lstStyle/>
          <a:p>
            <a:pPr algn="ctr"/>
            <a:r>
              <a:rPr lang="km-KH" sz="2800" dirty="0">
                <a:latin typeface="Khmer OS Muol Light" panose="02000500000000020004" pitchFamily="2" charset="77"/>
                <a:cs typeface="Khmer OS Muol Light" panose="02000500000000020004" pitchFamily="2" charset="77"/>
              </a:rPr>
              <a:t>ការបំពេញចូលក្នុងតារាងផែនការតេស្ត</a:t>
            </a:r>
            <a:endParaRPr lang="en-US" sz="1200" dirty="0">
              <a:latin typeface="Khmer OS Muol Light" panose="02000500000000020004" pitchFamily="2" charset="77"/>
              <a:cs typeface="Khmer OS Muol Light" panose="02000500000000020004" pitchFamily="2" charset="77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087" y="2503652"/>
            <a:ext cx="8371114" cy="386448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km-KH" sz="2000" b="0" cap="all" dirty="0">
                <a:latin typeface="Khmer OS Siemreap" panose="02000500000000020004" pitchFamily="2" charset="77"/>
                <a:ea typeface="+mj-ea"/>
                <a:cs typeface="Khmer OS Siemreap" panose="02000500000000020004" pitchFamily="2" charset="77"/>
              </a:rPr>
              <a:t>ធ្វើការសម្រេចចិត្តខ្លឹមសារដែលអ្នកចង់តេស្តសិស្សរបស់អ្នក។ ខ្លឹមសារនោះអាចជាឈ្មោះ</a:t>
            </a:r>
            <a:r>
              <a:rPr lang="km-KH" sz="2000" cap="all" dirty="0">
                <a:latin typeface="Khmer OS Siemreap" panose="02000500000000020004" pitchFamily="2" charset="77"/>
                <a:ea typeface="+mj-ea"/>
                <a:cs typeface="Khmer OS Siemreap" panose="02000500000000020004" pitchFamily="2" charset="77"/>
              </a:rPr>
              <a:t>ជំពូក និង</a:t>
            </a:r>
            <a:r>
              <a:rPr lang="km-KH" sz="2000" b="0" cap="all" dirty="0">
                <a:latin typeface="Khmer OS Siemreap" panose="02000500000000020004" pitchFamily="2" charset="77"/>
                <a:ea typeface="+mj-ea"/>
                <a:cs typeface="Khmer OS Siemreap" panose="02000500000000020004" pitchFamily="2" charset="77"/>
              </a:rPr>
              <a:t>មេរៀនមួយ។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km-KH" sz="2000" b="0" cap="all" dirty="0">
                <a:latin typeface="Khmer OS Siemreap" panose="02000500000000020004" pitchFamily="2" charset="77"/>
                <a:ea typeface="+mj-ea"/>
                <a:cs typeface="Khmer OS Siemreap" panose="02000500000000020004" pitchFamily="2" charset="77"/>
              </a:rPr>
              <a:t>ឆ្លុះបញ្ចាំងពីរបៀបដែលអ្នកបានបង្រៀនខ្លឹមសារនោះ។ តើអ្នកបានសួរបែបចងចាំអ្វីមួយ យល់ដឹងអ្វីមួយ អនុវត្តអ្វីមួយ ។ល។</a:t>
            </a:r>
            <a:endParaRPr lang="en-US" sz="2000" b="0" dirty="0">
              <a:latin typeface="Khmer OS Siemreap" panose="02000500000000020004" pitchFamily="2" charset="77"/>
              <a:cs typeface="Khmer OS Siemreap" panose="02000500000000020004" pitchFamily="2" charset="77"/>
            </a:endParaRP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km-KH" sz="2000" b="0" cap="all" dirty="0">
                <a:latin typeface="Khmer OS Siemreap" panose="02000500000000020004" pitchFamily="2" charset="77"/>
                <a:ea typeface="+mj-ea"/>
                <a:cs typeface="Khmer OS Siemreap" panose="02000500000000020004" pitchFamily="2" charset="77"/>
              </a:rPr>
              <a:t>បំពេញលេខចូលក្នុងតារាង</a:t>
            </a:r>
            <a:r>
              <a:rPr lang="km-KH" sz="2000" b="0" dirty="0">
                <a:latin typeface="Khmer OS Siemreap" panose="02000500000000020004" pitchFamily="2" charset="77"/>
                <a:cs typeface="Khmer OS Siemreap" panose="02000500000000020004" pitchFamily="2" charset="77"/>
              </a:rPr>
              <a:t>៖ លេខអាចជាលេខរៀងសំណួរ ពិន្ទុ និងរយៈពេល</a:t>
            </a:r>
            <a:endParaRPr lang="en-US" sz="2000" b="0" dirty="0">
              <a:latin typeface="Khmer OS Siemreap" panose="02000500000000020004" pitchFamily="2" charset="77"/>
              <a:cs typeface="Khmer OS Siemreap" panose="02000500000000020004" pitchFamily="2" charset="77"/>
            </a:endParaRP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km-KH" sz="2000" b="0" cap="all" dirty="0">
                <a:latin typeface="Khmer OS Siemreap" panose="02000500000000020004" pitchFamily="2" charset="77"/>
                <a:ea typeface="+mj-ea"/>
                <a:cs typeface="Khmer OS Siemreap" panose="02000500000000020004" pitchFamily="2" charset="77"/>
              </a:rPr>
              <a:t>សរុបចំនួនខ្លឹមសារ និងបំណិនរបស់អ្នក</a:t>
            </a:r>
            <a:endParaRPr lang="en-US" sz="2000" b="0" dirty="0">
              <a:latin typeface="Khmer OS Siemreap" panose="02000500000000020004" pitchFamily="2" charset="77"/>
              <a:cs typeface="Khmer OS Siemreap" panose="02000500000000020004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01307E-1A84-0CD1-5050-158937964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24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640080"/>
            <a:ext cx="7520940" cy="548640"/>
          </a:xfrm>
        </p:spPr>
        <p:txBody>
          <a:bodyPr/>
          <a:lstStyle/>
          <a:p>
            <a:pPr algn="ctr"/>
            <a:r>
              <a:rPr lang="km-KH" sz="2800" dirty="0">
                <a:latin typeface="Khmer OS Muol Light" panose="02000500000000020004" pitchFamily="2" charset="77"/>
                <a:cs typeface="Khmer OS Muol Light" panose="02000500000000020004" pitchFamily="2" charset="77"/>
              </a:rPr>
              <a:t>លក្ខណៈនៃផែនការតេស្ត</a:t>
            </a:r>
            <a:endParaRPr lang="en-US" sz="1200" dirty="0">
              <a:latin typeface="Khmer OS Muol Light" panose="02000500000000020004" pitchFamily="2" charset="77"/>
              <a:cs typeface="Khmer OS Muol Light" panose="02000500000000020004" pitchFamily="2" charset="77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873" y="2710481"/>
            <a:ext cx="8371114" cy="386448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km-KH" cap="all" dirty="0">
                <a:latin typeface="Khmer OS Siemreap" panose="02000500000000020004" pitchFamily="2" charset="77"/>
                <a:ea typeface="+mj-ea"/>
                <a:cs typeface="Khmer OS Siemreap" panose="02000500000000020004" pitchFamily="2" charset="77"/>
              </a:rPr>
              <a:t>ដំណាងអោយខ្លឹមសារមេរៀន ទាក់ទងនឹងលទ្ធផលសិក្សាក្នុងកម្មវិធីសិក្សា</a:t>
            </a:r>
          </a:p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km-KH" b="0" cap="all" dirty="0">
                <a:latin typeface="Khmer OS Siemreap" panose="02000500000000020004" pitchFamily="2" charset="77"/>
                <a:ea typeface="+mj-ea"/>
                <a:cs typeface="Khmer OS Siemreap" panose="02000500000000020004" pitchFamily="2" charset="77"/>
              </a:rPr>
              <a:t>មានខ្លឹមសារផ្សារភ្ជាប់ទៅនឹងជីវភាពរស់នៅប្រចាំថ្ងៃ</a:t>
            </a:r>
          </a:p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km-KH" cap="all" dirty="0">
                <a:latin typeface="Khmer OS Siemreap" panose="02000500000000020004" pitchFamily="2" charset="77"/>
                <a:ea typeface="+mj-ea"/>
                <a:cs typeface="Khmer OS Siemreap" panose="02000500000000020004" pitchFamily="2" charset="77"/>
              </a:rPr>
              <a:t>មានកម្រិតពុទ្ធិ ឬបំណិនពីទាបទៅខ្ពស់</a:t>
            </a:r>
          </a:p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km-KH" b="0" cap="all" dirty="0">
                <a:latin typeface="Khmer OS Siemreap" panose="02000500000000020004" pitchFamily="2" charset="77"/>
                <a:ea typeface="+mj-ea"/>
                <a:cs typeface="Khmer OS Siemreap" panose="02000500000000020004" pitchFamily="2" charset="77"/>
              </a:rPr>
              <a:t>អាចអោយសិស្សបញ</a:t>
            </a:r>
            <a:r>
              <a:rPr lang="km-KH" cap="all" dirty="0">
                <a:latin typeface="Khmer OS Siemreap" panose="02000500000000020004" pitchFamily="2" charset="77"/>
                <a:ea typeface="+mj-ea"/>
                <a:cs typeface="Khmer OS Siemreap" panose="02000500000000020004" pitchFamily="2" charset="77"/>
              </a:rPr>
              <a:t>្ចេញសមត្ថភាពពីទាបទៅខ្ពស់</a:t>
            </a:r>
            <a:endParaRPr lang="en-US" b="0" dirty="0">
              <a:latin typeface="Khmer OS Siemreap" panose="02000500000000020004" pitchFamily="2" charset="77"/>
              <a:cs typeface="Khmer OS Siemreap" panose="02000500000000020004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08EE98-3963-4FE2-B6FC-7B9C72524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41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32134-EEEC-AF26-E70E-57D1B38BB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1707" y="0"/>
            <a:ext cx="6533977" cy="11430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m-KH" sz="2400" dirty="0">
                <a:latin typeface="Khmer OS Muol Light" panose="02000500000000020004" pitchFamily="2" charset="77"/>
                <a:cs typeface="Khmer OS Muol Light" panose="02000500000000020004" pitchFamily="2" charset="77"/>
              </a:rPr>
              <a:t>គម្រូតារាងផែនការតេស្តក្នុងប្រព័ន្ធវិភាគ</a:t>
            </a:r>
            <a:endParaRPr lang="en-US" sz="2400" dirty="0">
              <a:latin typeface="Khmer OS Muol Light" panose="02000500000000020004" pitchFamily="2" charset="77"/>
              <a:cs typeface="Khmer OS Muol Light" panose="02000500000000020004" pitchFamily="2" charset="77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970CC6-4D92-DB35-95EB-59A679782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73</a:t>
            </a:fld>
            <a:endParaRPr lang="en-US"/>
          </a:p>
        </p:txBody>
      </p:sp>
      <p:pic>
        <p:nvPicPr>
          <p:cNvPr id="10" name="Picture 9" descr="Table&#10;&#10;Description automatically generated">
            <a:extLst>
              <a:ext uri="{FF2B5EF4-FFF2-40B4-BE49-F238E27FC236}">
                <a16:creationId xmlns:a16="http://schemas.microsoft.com/office/drawing/2014/main" id="{61B5023E-5169-5129-FC9D-408F6CBC50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86"/>
          <a:stretch/>
        </p:blipFill>
        <p:spPr>
          <a:xfrm>
            <a:off x="334691" y="971249"/>
            <a:ext cx="8493691" cy="575022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271896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32134-EEEC-AF26-E70E-57D1B38BB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107" y="0"/>
            <a:ext cx="5565149" cy="11430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m-KH" sz="2400" dirty="0">
                <a:latin typeface="Khmer OS Muol Light" panose="02000500000000020004" pitchFamily="2" charset="77"/>
                <a:cs typeface="Khmer OS Muol Light" panose="02000500000000020004" pitchFamily="2" charset="77"/>
              </a:rPr>
              <a:t>គម្រូតារាងលទ្ធផលវិភាគសំណួរ</a:t>
            </a:r>
            <a:endParaRPr lang="en-US" sz="2400" dirty="0">
              <a:latin typeface="Khmer OS Muol Light" panose="02000500000000020004" pitchFamily="2" charset="77"/>
              <a:cs typeface="Khmer OS Muol Light" panose="02000500000000020004" pitchFamily="2" charset="77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970CC6-4D92-DB35-95EB-59A679782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74</a:t>
            </a:fld>
            <a:endParaRPr lang="en-US"/>
          </a:p>
        </p:txBody>
      </p:sp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13A6BB41-CCBC-6883-CDE1-057018EBF5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51" y="1109345"/>
            <a:ext cx="7429297" cy="5748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97751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32134-EEEC-AF26-E70E-57D1B38BB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107" y="0"/>
            <a:ext cx="5565149" cy="11430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km-KH" sz="2400" dirty="0">
                <a:latin typeface="Khmer OS Muol Light" panose="02000500000000020004" pitchFamily="2" charset="77"/>
                <a:cs typeface="Khmer OS Muol Light" panose="02000500000000020004" pitchFamily="2" charset="77"/>
              </a:rPr>
              <a:t>គម្រូប័ណ្ណសំណួរនីមួយៗ</a:t>
            </a:r>
            <a:endParaRPr lang="en-US" sz="2400" dirty="0">
              <a:latin typeface="Khmer OS Muol Light" panose="02000500000000020004" pitchFamily="2" charset="77"/>
              <a:cs typeface="Khmer OS Muol Light" panose="02000500000000020004" pitchFamily="2" charset="77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970CC6-4D92-DB35-95EB-59A679782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75</a:t>
            </a:fld>
            <a:endParaRPr lang="en-US"/>
          </a:p>
        </p:txBody>
      </p:sp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2CCDFB44-E061-6046-7494-6A0DBDA0F1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371" y="1028420"/>
            <a:ext cx="6519134" cy="576873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8569180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970CC6-4D92-DB35-95EB-59A679782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76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228C6BF-7C0C-1299-0637-5D0E83341ABD}"/>
              </a:ext>
            </a:extLst>
          </p:cNvPr>
          <p:cNvSpPr/>
          <p:nvPr/>
        </p:nvSpPr>
        <p:spPr>
          <a:xfrm>
            <a:off x="0" y="0"/>
            <a:ext cx="9144000" cy="262345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KH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032134-EEEC-AF26-E70E-57D1B38BB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8805" y="2389414"/>
            <a:ext cx="6304104" cy="1143000"/>
          </a:xfrm>
        </p:spPr>
        <p:txBody>
          <a:bodyPr/>
          <a:lstStyle/>
          <a:p>
            <a:pPr algn="l">
              <a:lnSpc>
                <a:spcPct val="200000"/>
              </a:lnSpc>
            </a:pPr>
            <a:r>
              <a:rPr lang="en-US" sz="4400" dirty="0">
                <a:solidFill>
                  <a:srgbClr val="0070C0"/>
                </a:solidFill>
                <a:latin typeface="Khmer OS Muol Light" panose="02000500000000020004" pitchFamily="2" charset="77"/>
                <a:cs typeface="Khmer OS Muol Light" panose="02000500000000020004" pitchFamily="2" charset="77"/>
              </a:rPr>
              <a:t>     </a:t>
            </a:r>
            <a:r>
              <a:rPr lang="km-KH" sz="4400" dirty="0">
                <a:solidFill>
                  <a:schemeClr val="bg2">
                    <a:lumMod val="50000"/>
                  </a:schemeClr>
                </a:solidFill>
                <a:latin typeface="Khmer OS Muol Light" panose="02000500000000020004" pitchFamily="2" charset="77"/>
                <a:cs typeface="Khmer OS Muol Light" panose="02000500000000020004" pitchFamily="2" charset="77"/>
              </a:rPr>
              <a:t>សូមអរគុណ</a:t>
            </a:r>
            <a:br>
              <a:rPr lang="km-KH" sz="4400" dirty="0">
                <a:solidFill>
                  <a:srgbClr val="0070C0"/>
                </a:solidFill>
                <a:latin typeface="Khmer OS Muol Light" panose="02000500000000020004" pitchFamily="2" charset="77"/>
                <a:cs typeface="Khmer OS Muol Light" panose="02000500000000020004" pitchFamily="2" charset="77"/>
              </a:rPr>
            </a:br>
            <a:br>
              <a:rPr lang="km-KH" sz="4400" dirty="0">
                <a:solidFill>
                  <a:srgbClr val="0070C0"/>
                </a:solidFill>
                <a:latin typeface="Khmer OS Muol Light" panose="02000500000000020004" pitchFamily="2" charset="77"/>
                <a:cs typeface="Khmer OS Muol Light" panose="02000500000000020004" pitchFamily="2" charset="77"/>
              </a:rPr>
            </a:br>
            <a:br>
              <a:rPr lang="km-KH" sz="4400" dirty="0">
                <a:solidFill>
                  <a:srgbClr val="0070C0"/>
                </a:solidFill>
                <a:latin typeface="Khmer OS Muol Light" panose="02000500000000020004" pitchFamily="2" charset="77"/>
                <a:cs typeface="Khmer OS Muol Light" panose="02000500000000020004" pitchFamily="2" charset="77"/>
              </a:rPr>
            </a:br>
            <a:r>
              <a:rPr lang="km-KH" sz="4400" dirty="0">
                <a:solidFill>
                  <a:srgbClr val="0070C0"/>
                </a:solidFill>
                <a:latin typeface="Khmer OS Muol Light" panose="02000500000000020004" pitchFamily="2" charset="77"/>
                <a:cs typeface="Khmer OS Muol Light" panose="02000500000000020004" pitchFamily="2" charset="77"/>
              </a:rPr>
              <a:t>ស្វាគមន៍ចំពោះសំណួរ</a:t>
            </a:r>
            <a:endParaRPr lang="en-US" sz="4400" dirty="0">
              <a:solidFill>
                <a:srgbClr val="0070C0"/>
              </a:solidFill>
              <a:latin typeface="Khmer OS Muol Light" panose="02000500000000020004" pitchFamily="2" charset="77"/>
              <a:cs typeface="Khmer OS Muol Light" panose="02000500000000020004" pitchFamily="2" charset="77"/>
            </a:endParaRP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CFD53513-1ED3-A634-A520-3E6E43FC33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54" b="28437"/>
          <a:stretch/>
        </p:blipFill>
        <p:spPr>
          <a:xfrm>
            <a:off x="1833833" y="2057398"/>
            <a:ext cx="4631871" cy="22098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66DC37-CEDA-3F6D-E148-AB72E0439B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680" y="368299"/>
            <a:ext cx="1295400" cy="132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108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445779"/>
            <a:ext cx="8659997" cy="926567"/>
          </a:xfrm>
        </p:spPr>
        <p:txBody>
          <a:bodyPr/>
          <a:lstStyle/>
          <a:p>
            <a:r>
              <a:rPr lang="en-US" sz="2400" dirty="0">
                <a:latin typeface="Khmer OS Muol Light" panose="02000500000000020004" pitchFamily="2" charset="0"/>
                <a:cs typeface="Khmer OS Muol Light" panose="02000500000000020004" pitchFamily="2" charset="0"/>
              </a:rPr>
              <a:t>1. </a:t>
            </a:r>
            <a:r>
              <a:rPr lang="km-KH" sz="2400" dirty="0">
                <a:latin typeface="Khmer OS Muol Light" panose="02000500000000020004" pitchFamily="2" charset="0"/>
                <a:cs typeface="Khmer OS Muol Light" panose="02000500000000020004" pitchFamily="2" charset="0"/>
              </a:rPr>
              <a:t>សារៈប្រយោជន៍​នៃការ​រៀបចំ​គោល​បំណង​បង្រៀន</a:t>
            </a:r>
            <a:endParaRPr lang="en-US" sz="2400" dirty="0">
              <a:latin typeface="Khmer OS Muol Light" panose="02000500000000020004" pitchFamily="2" charset="0"/>
              <a:cs typeface="Khmer OS Muol Light" panose="02000500000000020004" pitchFamily="2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10552" y="2529837"/>
            <a:ext cx="8722895" cy="432816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km-KH" sz="2000" b="1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គោលបំណងអប់រំអាចជួយ៖</a:t>
            </a:r>
            <a:endParaRPr lang="en-US" sz="2000" b="1" dirty="0">
              <a:latin typeface="Khmer OS Siemreap" panose="02000500000000020004" pitchFamily="2" charset="0"/>
              <a:cs typeface="Khmer OS Siemreap" panose="02000500000000020004" pitchFamily="2" charset="0"/>
            </a:endParaRPr>
          </a:p>
          <a:p>
            <a:pPr lvl="1">
              <a:lnSpc>
                <a:spcPct val="150000"/>
              </a:lnSpc>
            </a:pPr>
            <a:r>
              <a:rPr lang="ca-ES" dirty="0">
                <a:solidFill>
                  <a:srgbClr val="AA5816"/>
                </a:solidFill>
                <a:latin typeface="Khmer OS Siemreap" panose="02000500000000020004" pitchFamily="2" charset="0"/>
                <a:cs typeface="Khmer OS Siemreap" panose="02000500000000020004" pitchFamily="2" charset="0"/>
              </a:rPr>
              <a:t>ណែនាំពី</a:t>
            </a:r>
            <a:r>
              <a:rPr lang="km-KH" dirty="0">
                <a:solidFill>
                  <a:srgbClr val="AA5816"/>
                </a:solidFill>
                <a:latin typeface="Khmer OS Siemreap" panose="02000500000000020004" pitchFamily="2" charset="0"/>
                <a:cs typeface="Khmer OS Siemreap" panose="02000500000000020004" pitchFamily="2" charset="0"/>
              </a:rPr>
              <a:t>ការ​វាយតម្លៃ </a:t>
            </a:r>
            <a:r>
              <a:rPr lang="km-KH" dirty="0">
                <a:solidFill>
                  <a:schemeClr val="tx1"/>
                </a:solidFill>
                <a:latin typeface="Khmer OS Siemreap" panose="02000500000000020004" pitchFamily="2" charset="0"/>
                <a:cs typeface="Khmer OS Siemreap" panose="02000500000000020004" pitchFamily="2" charset="0"/>
              </a:rPr>
              <a:t>(ឧទាហរណ៍៖ ការ​អភិវឌ្ឍតេស្ដ វិធីសាស្ត្រ​បង្កើត​សំណួរ)</a:t>
            </a:r>
          </a:p>
          <a:p>
            <a:pPr lvl="1">
              <a:lnSpc>
                <a:spcPct val="150000"/>
              </a:lnSpc>
            </a:pPr>
            <a:r>
              <a:rPr lang="km-KH" dirty="0">
                <a:solidFill>
                  <a:srgbClr val="AA5816"/>
                </a:solidFill>
                <a:latin typeface="Khmer OS Siemreap" panose="02000500000000020004" pitchFamily="2" charset="0"/>
                <a:cs typeface="Khmer OS Siemreap" panose="02000500000000020004" pitchFamily="2" charset="0"/>
              </a:rPr>
              <a:t>ជំនួយ​នៃ​ការរៀបចំ​ផែនការបង្រៀន </a:t>
            </a:r>
            <a:r>
              <a:rPr lang="km-KH" dirty="0">
                <a:solidFill>
                  <a:schemeClr val="tx1"/>
                </a:solidFill>
                <a:latin typeface="Khmer OS Siemreap" panose="02000500000000020004" pitchFamily="2" charset="0"/>
                <a:cs typeface="Khmer OS Siemreap" panose="02000500000000020004" pitchFamily="2" charset="0"/>
              </a:rPr>
              <a:t>ដោយ​បង្កើន​</a:t>
            </a:r>
            <a:r>
              <a:rPr lang="ca-ES" dirty="0">
                <a:solidFill>
                  <a:schemeClr val="tx1"/>
                </a:solidFill>
                <a:latin typeface="Khmer OS Siemreap" panose="02000500000000020004" pitchFamily="2" charset="0"/>
                <a:cs typeface="Khmer OS Siemreap" panose="02000500000000020004" pitchFamily="2" charset="0"/>
              </a:rPr>
              <a:t>ភាពងាយស្រួលសម្រាប់</a:t>
            </a:r>
            <a:r>
              <a:rPr lang="km-KH" dirty="0">
                <a:solidFill>
                  <a:schemeClr val="tx1"/>
                </a:solidFill>
                <a:latin typeface="Khmer OS Siemreap" panose="02000500000000020004" pitchFamily="2" charset="0"/>
                <a:cs typeface="Khmer OS Siemreap" panose="02000500000000020004" pitchFamily="2" charset="0"/>
              </a:rPr>
              <a:t>​គ្រូ​បង្រៀន​</a:t>
            </a:r>
            <a:r>
              <a:rPr lang="ca-ES" dirty="0">
                <a:solidFill>
                  <a:schemeClr val="tx1"/>
                </a:solidFill>
                <a:latin typeface="Khmer OS Siemreap" panose="02000500000000020004" pitchFamily="2" charset="0"/>
                <a:cs typeface="Khmer OS Siemreap" panose="02000500000000020004" pitchFamily="2" charset="0"/>
              </a:rPr>
              <a:t>នូវ</a:t>
            </a:r>
            <a:r>
              <a:rPr lang="km-KH" dirty="0">
                <a:solidFill>
                  <a:schemeClr val="tx1"/>
                </a:solidFill>
                <a:latin typeface="Khmer OS Siemreap" panose="02000500000000020004" pitchFamily="2" charset="0"/>
                <a:cs typeface="Khmer OS Siemreap" panose="02000500000000020004" pitchFamily="2" charset="0"/>
              </a:rPr>
              <a:t>អ្វី​ដែល​ពួកគាត់​ត្រូវ​ធ្វើ</a:t>
            </a:r>
            <a:r>
              <a:rPr lang="ca-ES" dirty="0">
                <a:solidFill>
                  <a:schemeClr val="tx1"/>
                </a:solidFill>
                <a:latin typeface="Khmer OS Siemreap" panose="02000500000000020004" pitchFamily="2" charset="0"/>
                <a:cs typeface="Khmer OS Siemreap" panose="02000500000000020004" pitchFamily="2" charset="0"/>
              </a:rPr>
              <a:t> </a:t>
            </a:r>
            <a:r>
              <a:rPr lang="km-KH" dirty="0">
                <a:solidFill>
                  <a:schemeClr val="tx1"/>
                </a:solidFill>
                <a:latin typeface="Khmer OS Siemreap" panose="02000500000000020004" pitchFamily="2" charset="0"/>
                <a:cs typeface="Khmer OS Siemreap" panose="02000500000000020004" pitchFamily="2" charset="0"/>
              </a:rPr>
              <a:t>​ពេល​បង្រៀន​ដើម្បី​ឈានទៅដល់​ភាព</a:t>
            </a:r>
            <a:r>
              <a:rPr lang="ca-ES" dirty="0">
                <a:solidFill>
                  <a:schemeClr val="tx1"/>
                </a:solidFill>
                <a:latin typeface="Khmer OS Siemreap" panose="02000500000000020004" pitchFamily="2" charset="0"/>
                <a:cs typeface="Khmer OS Siemreap" panose="02000500000000020004" pitchFamily="2" charset="0"/>
              </a:rPr>
              <a:t>ច្បាស់លាស់ </a:t>
            </a:r>
            <a:r>
              <a:rPr lang="km-KH" dirty="0">
                <a:solidFill>
                  <a:schemeClr val="tx1"/>
                </a:solidFill>
                <a:latin typeface="Khmer OS Siemreap" panose="02000500000000020004" pitchFamily="2" charset="0"/>
                <a:cs typeface="Khmer OS Siemreap" panose="02000500000000020004" pitchFamily="2" charset="0"/>
              </a:rPr>
              <a:t>នៃគោលបំណងនៃការបង្រៀនរបស់គ្រូ</a:t>
            </a:r>
            <a:endParaRPr lang="en-US" dirty="0">
              <a:solidFill>
                <a:schemeClr val="tx1"/>
              </a:solidFill>
              <a:latin typeface="Khmer OS Siemreap" panose="02000500000000020004" pitchFamily="2" charset="0"/>
              <a:cs typeface="Khmer OS Siemreap" panose="02000500000000020004" pitchFamily="2" charset="0"/>
            </a:endParaRPr>
          </a:p>
          <a:p>
            <a:pPr lvl="1">
              <a:lnSpc>
                <a:spcPct val="150000"/>
              </a:lnSpc>
            </a:pPr>
            <a:r>
              <a:rPr lang="km-KH" dirty="0">
                <a:solidFill>
                  <a:srgbClr val="AA5816"/>
                </a:solidFill>
                <a:latin typeface="Khmer OS Siemreap" panose="02000500000000020004" pitchFamily="2" charset="0"/>
                <a:cs typeface="Khmer OS Siemreap" panose="02000500000000020004" pitchFamily="2" charset="0"/>
              </a:rPr>
              <a:t>ផ្ដល់​​នូវ​ទម្រង់​​ផែនការអភិវឌ្ឍន៍សកម្មភាព​</a:t>
            </a:r>
            <a:r>
              <a:rPr lang="en-US" dirty="0">
                <a:solidFill>
                  <a:srgbClr val="AA5816"/>
                </a:solidFill>
                <a:latin typeface="Khmer OS Siemreap" panose="02000500000000020004" pitchFamily="2" charset="0"/>
                <a:cs typeface="Khmer OS Siemreap" panose="02000500000000020004" pitchFamily="2" charset="0"/>
              </a:rPr>
              <a:t> </a:t>
            </a:r>
            <a:r>
              <a:rPr lang="en-US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(</a:t>
            </a:r>
            <a:r>
              <a:rPr lang="km-KH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នៅ​ថ្នាក់ជាតិ</a:t>
            </a:r>
            <a:r>
              <a:rPr lang="en-US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)</a:t>
            </a:r>
          </a:p>
          <a:p>
            <a:pPr marL="349250" lvl="1" indent="0">
              <a:lnSpc>
                <a:spcPct val="150000"/>
              </a:lnSpc>
              <a:buNone/>
            </a:pPr>
            <a:endParaRPr lang="en-US" sz="1600" dirty="0">
              <a:latin typeface="Khmer OS Siemreap" panose="02000500000000020004" pitchFamily="2" charset="0"/>
              <a:cs typeface="Khmer OS Siemreap" panose="02000500000000020004" pitchFamily="2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772B925-CE28-5811-3456-10E339D21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4561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7304"/>
            <a:ext cx="8229600" cy="1143000"/>
          </a:xfrm>
        </p:spPr>
        <p:txBody>
          <a:bodyPr/>
          <a:lstStyle/>
          <a:p>
            <a:br>
              <a:rPr lang="km-KH" sz="2800" dirty="0">
                <a:latin typeface="Khmer OS Muol Light" panose="02000500000000020004" pitchFamily="2" charset="77"/>
                <a:cs typeface="Khmer OS Muol Light" panose="02000500000000020004" pitchFamily="2" charset="77"/>
              </a:rPr>
            </a:br>
            <a:r>
              <a:rPr lang="km-KH" sz="2800" dirty="0">
                <a:latin typeface="Khmer OS Muol Light" panose="02000500000000020004" pitchFamily="2" charset="77"/>
                <a:cs typeface="Khmer OS Muol Light" panose="02000500000000020004" pitchFamily="2" charset="77"/>
              </a:rPr>
              <a:t>ផ្ដើមពី​ការយល់ឃើញរបស់​គ្រូ​បង្រៀន</a:t>
            </a:r>
            <a:r>
              <a:rPr lang="en-US" sz="2800" dirty="0">
                <a:latin typeface="Khmer OS Muol Light" panose="02000500000000020004" pitchFamily="2" charset="77"/>
                <a:cs typeface="Khmer OS Muol Light" panose="02000500000000020004" pitchFamily="2" charset="77"/>
              </a:rPr>
              <a:t>…</a:t>
            </a:r>
            <a:br>
              <a:rPr lang="km-KH" sz="2800" dirty="0">
                <a:latin typeface="Khmer OS Muol Light" panose="02000500000000020004" pitchFamily="2" charset="77"/>
                <a:cs typeface="Khmer OS Muol Light" panose="02000500000000020004" pitchFamily="2" charset="77"/>
              </a:rPr>
            </a:br>
            <a:r>
              <a:rPr lang="en-US" sz="2800" dirty="0">
                <a:latin typeface="Khmer OS Muol Light" panose="02000500000000020004" pitchFamily="2" charset="77"/>
                <a:cs typeface="Khmer OS Muol Light" panose="02000500000000020004" pitchFamily="2" charset="77"/>
              </a:rPr>
              <a:t>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3282" y="2572734"/>
            <a:ext cx="3867616" cy="478600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km-KH" sz="2000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យើង​ចាប់​អារម្មណ៍​ភាគច្រើន​ចំនុចទី១ និង​ទី២</a:t>
            </a:r>
            <a:endParaRPr lang="en-US" sz="2000" dirty="0">
              <a:latin typeface="Khmer OS Siemreap" panose="02000500000000020004" pitchFamily="2" charset="0"/>
              <a:cs typeface="Khmer OS Siemreap" panose="02000500000000020004" pitchFamily="2" charset="0"/>
            </a:endParaRPr>
          </a:p>
          <a:p>
            <a:pPr>
              <a:lnSpc>
                <a:spcPct val="150000"/>
              </a:lnSpc>
            </a:pPr>
            <a:r>
              <a:rPr lang="km-KH" sz="2000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ជាពិសេស​ យើងចង់ជួយគ្រូបង្រៀន​កំណត់និយមន័យ​នៃគោល​បំណងមេរៀន​ ដើម្បីជួយ​ពួកគាត់​កំណត់​ពី</a:t>
            </a:r>
            <a:r>
              <a:rPr lang="km-KH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Khmer OS Siemreap" panose="02000500000000020004" pitchFamily="2" charset="0"/>
                <a:cs typeface="Khmer OS Siemreap" panose="02000500000000020004" pitchFamily="2" charset="0"/>
              </a:rPr>
              <a:t>​</a:t>
            </a:r>
            <a:r>
              <a:rPr lang="km-KH" sz="2000" dirty="0">
                <a:solidFill>
                  <a:srgbClr val="FF0000"/>
                </a:solidFill>
                <a:latin typeface="Khmer OS Siemreap" panose="02000500000000020004" pitchFamily="2" charset="0"/>
                <a:cs typeface="Khmer OS Siemreap" panose="02000500000000020004" pitchFamily="2" charset="0"/>
              </a:rPr>
              <a:t>របៀប​</a:t>
            </a:r>
            <a:r>
              <a:rPr lang="km-KH" sz="2000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នៃការ​បង្រៀន។</a:t>
            </a:r>
            <a:endParaRPr lang="en-US" sz="2000" dirty="0">
              <a:latin typeface="Khmer OS Siemreap" panose="02000500000000020004" pitchFamily="2" charset="0"/>
              <a:cs typeface="Khmer OS Siemreap" panose="02000500000000020004" pitchFamily="2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752A96-D004-0CB3-7178-CD57633E3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9</a:t>
            </a:fld>
            <a:endParaRPr lang="en-US"/>
          </a:p>
        </p:txBody>
      </p:sp>
      <p:pic>
        <p:nvPicPr>
          <p:cNvPr id="18434" name="Picture 2" descr="THE ESSENCE OF GOAL SETTING — Steemit">
            <a:extLst>
              <a:ext uri="{FF2B5EF4-FFF2-40B4-BE49-F238E27FC236}">
                <a16:creationId xmlns:a16="http://schemas.microsoft.com/office/drawing/2014/main" id="{BDA929E7-8DCF-0FF3-51EE-EE0E90F0F9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41" b="11609"/>
          <a:stretch/>
        </p:blipFill>
        <p:spPr bwMode="auto">
          <a:xfrm>
            <a:off x="4074518" y="2852057"/>
            <a:ext cx="5168972" cy="314597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144241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enesis">
  <a:themeElements>
    <a:clrScheme name="Genesis">
      <a:dk1>
        <a:sysClr val="windowText" lastClr="000000"/>
      </a:dk1>
      <a:lt1>
        <a:sysClr val="window" lastClr="FFFFFF"/>
      </a:lt1>
      <a:dk2>
        <a:srgbClr val="465466"/>
      </a:dk2>
      <a:lt2>
        <a:srgbClr val="BBD7F8"/>
      </a:lt2>
      <a:accent1>
        <a:srgbClr val="80B606"/>
      </a:accent1>
      <a:accent2>
        <a:srgbClr val="E29F1D"/>
      </a:accent2>
      <a:accent3>
        <a:srgbClr val="2397E2"/>
      </a:accent3>
      <a:accent4>
        <a:srgbClr val="35ACA2"/>
      </a:accent4>
      <a:accent5>
        <a:srgbClr val="5430BB"/>
      </a:accent5>
      <a:accent6>
        <a:srgbClr val="8D34E0"/>
      </a:accent6>
      <a:hlink>
        <a:srgbClr val="00B0F0"/>
      </a:hlink>
      <a:folHlink>
        <a:srgbClr val="0070C0"/>
      </a:folHlink>
    </a:clrScheme>
    <a:fontScheme name="Genesis">
      <a:majorFont>
        <a:latin typeface="Calisto MT"/>
        <a:ea typeface=""/>
        <a:cs typeface=""/>
        <a:font script="Jpan" typeface="ＭＳ 明朝"/>
      </a:majorFont>
      <a:minorFont>
        <a:latin typeface="Calisto MT"/>
        <a:ea typeface=""/>
        <a:cs typeface=""/>
        <a:font script="Jpan" typeface="ＭＳ 明朝"/>
      </a:minorFont>
    </a:fontScheme>
    <a:fmtScheme name="Genesis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70000"/>
                <a:satMod val="100000"/>
                <a:greenMod val="110000"/>
              </a:schemeClr>
            </a:gs>
            <a:gs pos="75000">
              <a:schemeClr val="phClr">
                <a:tint val="40000"/>
                <a:satMod val="150000"/>
                <a:redMod val="100000"/>
                <a:blueMod val="100000"/>
              </a:schemeClr>
            </a:gs>
            <a:gs pos="100000">
              <a:schemeClr val="phClr">
                <a:tint val="60000"/>
                <a:satMod val="120000"/>
                <a:redMod val="100000"/>
                <a:blueMod val="100000"/>
              </a:schemeClr>
            </a:gs>
          </a:gsLst>
          <a:path path="circle">
            <a:fillToRect l="25000" t="25000" r="5000" b="5000"/>
          </a:path>
        </a:gradFill>
        <a:gradFill rotWithShape="1">
          <a:gsLst>
            <a:gs pos="0">
              <a:schemeClr val="phClr">
                <a:tint val="50000"/>
                <a:shade val="100000"/>
                <a:alpha val="100000"/>
                <a:satMod val="150000"/>
              </a:schemeClr>
            </a:gs>
            <a:gs pos="40000">
              <a:schemeClr val="phClr">
                <a:tint val="70000"/>
                <a:shade val="100000"/>
                <a:alpha val="100000"/>
                <a:satMod val="150000"/>
              </a:schemeClr>
            </a:gs>
            <a:gs pos="100000">
              <a:schemeClr val="phClr">
                <a:shade val="90000"/>
                <a:satMod val="11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50800" dir="11400000" sx="102000" sy="101000" algn="tl" rotWithShape="0">
              <a:srgbClr val="000000">
                <a:alpha val="35000"/>
              </a:srgbClr>
            </a:outerShdw>
          </a:effectLst>
          <a:scene3d>
            <a:camera prst="perspectiveFront" fov="4800000"/>
            <a:lightRig rig="morning" dir="tl"/>
          </a:scene3d>
          <a:sp3d prstMaterial="softmetal">
            <a:bevelT w="0" h="0"/>
          </a:sp3d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reflection blurRad="101600" stA="40000" endPos="50000" dist="63500" dir="5400000" fadeDir="7200000" sy="-100000" kx="300000" rotWithShape="0"/>
          </a:effectLst>
          <a:scene3d>
            <a:camera prst="orthographicFront">
              <a:rot lat="0" lon="0" rev="0"/>
            </a:camera>
            <a:lightRig rig="chilly" dir="tr">
              <a:rot lat="0" lon="0" rev="1200000"/>
            </a:lightRig>
          </a:scene3d>
          <a:sp3d prstMaterial="plastic">
            <a:bevelT w="0" h="0"/>
          </a:sp3d>
        </a:effectStyle>
      </a:effectStyleLst>
      <a:bgFillStyleLst>
        <a:blipFill rotWithShape="1">
          <a:blip xmlns:r="http://schemas.openxmlformats.org/officeDocument/2006/relationships" r:embed="rId1"/>
          <a:stretch/>
        </a:blipFill>
        <a:blipFill rotWithShape="1">
          <a:blip xmlns:r="http://schemas.openxmlformats.org/officeDocument/2006/relationships" r:embed="rId2"/>
          <a:stretch/>
        </a:blipFill>
        <a:blipFill rotWithShape="1">
          <a:blip xmlns:r="http://schemas.openxmlformats.org/officeDocument/2006/relationships" r:embed="rId3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Genesis.thmx</Template>
  <TotalTime>1440</TotalTime>
  <Words>3877</Words>
  <Application>Microsoft Macintosh PowerPoint</Application>
  <PresentationFormat>On-screen Show (4:3)</PresentationFormat>
  <Paragraphs>377</Paragraphs>
  <Slides>76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92" baseType="lpstr">
      <vt:lpstr>Arial</vt:lpstr>
      <vt:lpstr>Baloo Bhai 2</vt:lpstr>
      <vt:lpstr>Baloo Bhai 2 SemiBold</vt:lpstr>
      <vt:lpstr>Calibri</vt:lpstr>
      <vt:lpstr>Calisto MT</vt:lpstr>
      <vt:lpstr>Cambria Math</vt:lpstr>
      <vt:lpstr>Courier New</vt:lpstr>
      <vt:lpstr>Khmer OS Bokor</vt:lpstr>
      <vt:lpstr>Khmer OS Content</vt:lpstr>
      <vt:lpstr>Khmer OS Muol</vt:lpstr>
      <vt:lpstr>Khmer OS Muol Light</vt:lpstr>
      <vt:lpstr>Khmer OS Siemreap</vt:lpstr>
      <vt:lpstr>Times New Roman</vt:lpstr>
      <vt:lpstr>Wingdings</vt:lpstr>
      <vt:lpstr>Wingdings 2</vt:lpstr>
      <vt:lpstr>Genesis</vt:lpstr>
      <vt:lpstr> ធនាគារសំណួរ</vt:lpstr>
      <vt:lpstr>មាតិកា</vt:lpstr>
      <vt:lpstr>PowerPoint Presentation</vt:lpstr>
      <vt:lpstr>សំណួរប្ល៊ូមតាក់សូណូមី </vt:lpstr>
      <vt:lpstr>PowerPoint Presentation</vt:lpstr>
      <vt:lpstr>PowerPoint Presentation</vt:lpstr>
      <vt:lpstr>PowerPoint Presentation</vt:lpstr>
      <vt:lpstr>1. សារៈប្រយោជន៍​នៃការ​រៀបចំ​គោល​បំណង​បង្រៀន</vt:lpstr>
      <vt:lpstr> ផ្ដើមពី​ការយល់ឃើញរបស់​គ្រូ​បង្រៀន…   </vt:lpstr>
      <vt:lpstr> ការសរសេរគោលបំណងមេរៀន   </vt:lpstr>
      <vt:lpstr>PowerPoint Presentation</vt:lpstr>
      <vt:lpstr>2. ការ​កំណត់​គោលបំណង​មេរៀន</vt:lpstr>
      <vt:lpstr>ផ្នែក​នានានៃ​គោលបំណង</vt:lpstr>
      <vt:lpstr>ឧទាហរណ៍. . . </vt:lpstr>
      <vt:lpstr>ការ​បូក​បញ្ចូល​លក្ខខណ្ឌ. . .</vt:lpstr>
      <vt:lpstr>ឧទាហរណ៍ . . .</vt:lpstr>
      <vt:lpstr>PowerPoint Presentation</vt:lpstr>
      <vt:lpstr>ប្រភេទ​នៃ​គោលបំណង</vt:lpstr>
      <vt:lpstr>គោលបំណង​ទូទៅ​និង​ គោលបំណង​ជាក់លាក់</vt:lpstr>
      <vt:lpstr>ឧទាហរណ៍ . . .</vt:lpstr>
      <vt:lpstr>PowerPoint Presentation</vt:lpstr>
      <vt:lpstr>ផ្ទុយទៅវិញ​ . . .</vt:lpstr>
      <vt:lpstr>សេចក្ដី​ណែនាំពេលសរសេរគោលបំណង</vt:lpstr>
      <vt:lpstr>សេចក្ដី​ណែនាំពេលសរសេរគោលបំណង(ត)</vt:lpstr>
      <vt:lpstr>PowerPoint Presentation</vt:lpstr>
      <vt:lpstr>២.៣ ការសរសេសំណួរមិនលំអៀង</vt:lpstr>
      <vt:lpstr>សំណួរពហុជ្រើសរើស </vt:lpstr>
      <vt:lpstr>សំណួរពហុជ្រើសរើស(ត) </vt:lpstr>
      <vt:lpstr>សំណួរចម្លើយខ្លី </vt:lpstr>
      <vt:lpstr>សំណួរផ្គូផ្គង </vt:lpstr>
      <vt:lpstr>សំណួរត្រូវ-ខុស</vt:lpstr>
      <vt:lpstr>សំណួរត្រូវ-ខុស (ត)</vt:lpstr>
      <vt:lpstr>សំណួរចំណែកថ្នាក់</vt:lpstr>
      <vt:lpstr>សំណួរចំណែកថ្នាក់ (ត)</vt:lpstr>
      <vt:lpstr>បញ្ហានៃការបង្កើតតេស្តមួយចំនួន…</vt:lpstr>
      <vt:lpstr>បញ្ហានៃការបង្កើតតេស្តមួយចំនួន…</vt:lpstr>
      <vt:lpstr>បញ្ហានៃការបង្កើតតេស្តមួយចំនួន…</vt:lpstr>
      <vt:lpstr>បញ្ហានៃការបង្កើតតេស្តមួយចំនួន…</vt:lpstr>
      <vt:lpstr>តើអ្វីជា ធនាគារសំណួរ?</vt:lpstr>
      <vt:lpstr>PowerPoint Presentation</vt:lpstr>
      <vt:lpstr>តើអ្វីជា សុពលភាព?</vt:lpstr>
      <vt:lpstr>ឧទាហរណ៍</vt:lpstr>
      <vt:lpstr>ការពិភាក្សា . . .</vt:lpstr>
      <vt:lpstr>ការពិភាក្សា (បន្ដ). . .</vt:lpstr>
      <vt:lpstr>ប្រភេទនៃសុពលភាព</vt:lpstr>
      <vt:lpstr>សុពលភាព និងការបង្កើតតេស្តដែលល្អ </vt:lpstr>
      <vt:lpstr>ករណីលោក អាញស្ដាញ</vt:lpstr>
      <vt:lpstr>ប៉ុន្តែ...</vt:lpstr>
      <vt:lpstr>សុពលភាពបំណិន</vt:lpstr>
      <vt:lpstr>សុពលភាពខ្លឹមសារ</vt:lpstr>
      <vt:lpstr>គោលការណ៍ណែនាំដើម្បីធានាសុពលភាពនៅពេលតែងសំណួរ</vt:lpstr>
      <vt:lpstr>PowerPoint Presentation</vt:lpstr>
      <vt:lpstr>តើអ្វីទៅជាសំណួរតេស្តល្អ?</vt:lpstr>
      <vt:lpstr>ការវិភាគសំណួរតេស្ត</vt:lpstr>
      <vt:lpstr>ហេតុអ្វីត្រូវធ្វើការវិភាគសំណួរនីមួយក្នុងតេស្តន៍?  </vt:lpstr>
      <vt:lpstr>តើប្រភេទពត៌មានអ្វីដែលការវិភាគសំណួរ នឹងអាចរកឃើញ?  </vt:lpstr>
      <vt:lpstr>ភាពលំបាក និងការញែក Difficulty and Discrimination  </vt:lpstr>
      <vt:lpstr>ហេតុអ្វីយើងគួរដឹងពីភាពពិបាករបស់សំណួរមួយ?  </vt:lpstr>
      <vt:lpstr> តើភាពលំបាកសំណួរមួយគួរតែមានកំរិតណា? </vt:lpstr>
      <vt:lpstr> តើការញែក យើងអាចអោយនិយមន័យដូចម្តេច? </vt:lpstr>
      <vt:lpstr> តើសំណួរ X ជាសំណួរល្អឬទេ? </vt:lpstr>
      <vt:lpstr> ការបកស្រាយសន្ទស្សន៍នៃការញែក </vt:lpstr>
      <vt:lpstr>រូបមន្តសម្រាប់វិភាគសំណួរ</vt:lpstr>
      <vt:lpstr>កម្រិតលំបាកនៃសំណួរ</vt:lpstr>
      <vt:lpstr>ជំហាននៃការវិភាគសំណួរ</vt:lpstr>
      <vt:lpstr>PowerPoint Presentation</vt:lpstr>
      <vt:lpstr>៣.២ ការប្រើប្រាស់ប្រព័ន្ធវិភាគសំណួរបែបអេឡិចត្រូនិក</vt:lpstr>
      <vt:lpstr>PowerPoint Presentation</vt:lpstr>
      <vt:lpstr>២.២ ការបង្កើតផែនការតេស្ត      (តារាងផែនការតេស្ត)</vt:lpstr>
      <vt:lpstr>តារាងផែនការតេស្ត </vt:lpstr>
      <vt:lpstr>ការបំពេញចូលក្នុងតារាងផែនការតេស្ត</vt:lpstr>
      <vt:lpstr>លក្ខណៈនៃផែនការតេស្ត</vt:lpstr>
      <vt:lpstr>គម្រូតារាងផែនការតេស្តក្នុងប្រព័ន្ធវិភាគ</vt:lpstr>
      <vt:lpstr>គម្រូតារាងលទ្ធផលវិភាគសំណួរ</vt:lpstr>
      <vt:lpstr>គម្រូប័ណ្ណសំណួរនីមួយៗ</vt:lpstr>
      <vt:lpstr>     សូមអរគុណ   ស្វាគមន៍ចំពោះសំណួរ</vt:lpstr>
    </vt:vector>
  </TitlesOfParts>
  <Company>KAPE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Measurement &amp; Evaluation in Educational Decision-Making</dc:title>
  <dc:creator>Kurt Bredenberg</dc:creator>
  <cp:lastModifiedBy>Pisey Eang</cp:lastModifiedBy>
  <cp:revision>96</cp:revision>
  <dcterms:created xsi:type="dcterms:W3CDTF">2018-09-06T10:27:50Z</dcterms:created>
  <dcterms:modified xsi:type="dcterms:W3CDTF">2022-11-27T23:06:55Z</dcterms:modified>
</cp:coreProperties>
</file>